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19"/>
  </p:notesMasterIdLst>
  <p:handoutMasterIdLst>
    <p:handoutMasterId r:id="rId20"/>
  </p:handoutMasterIdLst>
  <p:sldIdLst>
    <p:sldId id="1489" r:id="rId2"/>
    <p:sldId id="1607" r:id="rId3"/>
    <p:sldId id="1608" r:id="rId4"/>
    <p:sldId id="1609" r:id="rId5"/>
    <p:sldId id="1610" r:id="rId6"/>
    <p:sldId id="1611" r:id="rId7"/>
    <p:sldId id="1612" r:id="rId8"/>
    <p:sldId id="1613" r:id="rId9"/>
    <p:sldId id="1614" r:id="rId10"/>
    <p:sldId id="1668" r:id="rId11"/>
    <p:sldId id="1664" r:id="rId12"/>
    <p:sldId id="1666" r:id="rId13"/>
    <p:sldId id="1665" r:id="rId14"/>
    <p:sldId id="1663" r:id="rId15"/>
    <p:sldId id="1662" r:id="rId16"/>
    <p:sldId id="1656" r:id="rId17"/>
    <p:sldId id="1660" r:id="rId18"/>
  </p:sldIdLst>
  <p:sldSz cx="9144000" cy="6858000" type="screen4x3"/>
  <p:notesSz cx="9942513" cy="6810375"/>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06D8"/>
    <a:srgbClr val="FFCC99"/>
    <a:srgbClr val="FF3399"/>
    <a:srgbClr val="666699"/>
    <a:srgbClr val="B0102B"/>
    <a:srgbClr val="A03078"/>
    <a:srgbClr val="00FFFF"/>
    <a:srgbClr val="16EE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86" autoAdjust="0"/>
    <p:restoredTop sz="68088" autoAdjust="0"/>
  </p:normalViewPr>
  <p:slideViewPr>
    <p:cSldViewPr snapToGrid="0" snapToObjects="1">
      <p:cViewPr varScale="1">
        <p:scale>
          <a:sx n="62" d="100"/>
          <a:sy n="62" d="100"/>
        </p:scale>
        <p:origin x="22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844"/>
    </p:cViewPr>
  </p:sorterViewPr>
  <p:notesViewPr>
    <p:cSldViewPr snapToGrid="0" snapToObjects="1">
      <p:cViewPr varScale="1">
        <p:scale>
          <a:sx n="68" d="100"/>
          <a:sy n="68" d="100"/>
        </p:scale>
        <p:origin x="2772" y="72"/>
      </p:cViewPr>
      <p:guideLst>
        <p:guide orient="horz" pos="2145"/>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4309506" cy="340846"/>
          </a:xfrm>
          <a:prstGeom prst="rect">
            <a:avLst/>
          </a:prstGeom>
        </p:spPr>
        <p:txBody>
          <a:bodyPr vert="horz" lIns="91586" tIns="45793" rIns="91586" bIns="4579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630689" y="1"/>
            <a:ext cx="4309506" cy="340846"/>
          </a:xfrm>
          <a:prstGeom prst="rect">
            <a:avLst/>
          </a:prstGeom>
        </p:spPr>
        <p:txBody>
          <a:bodyPr vert="horz" lIns="91586" tIns="45793" rIns="91586" bIns="45793" rtlCol="0"/>
          <a:lstStyle>
            <a:lvl1pPr algn="r" eaLnBrk="1" fontAlgn="auto" hangingPunct="1">
              <a:spcBef>
                <a:spcPts val="0"/>
              </a:spcBef>
              <a:spcAft>
                <a:spcPts val="0"/>
              </a:spcAft>
              <a:defRPr sz="1200">
                <a:latin typeface="+mn-lt"/>
              </a:defRPr>
            </a:lvl1pPr>
          </a:lstStyle>
          <a:p>
            <a:pPr>
              <a:defRPr/>
            </a:pPr>
            <a:fld id="{6BCC21B1-B83E-4EF8-9577-E5F741867016}" type="datetimeFigureOut">
              <a:rPr lang="en-US"/>
              <a:pPr>
                <a:defRPr/>
              </a:pPr>
              <a:t>11/19/2021</a:t>
            </a:fld>
            <a:endParaRPr lang="en-US"/>
          </a:p>
        </p:txBody>
      </p:sp>
      <p:sp>
        <p:nvSpPr>
          <p:cNvPr id="4" name="Footer Placeholder 3"/>
          <p:cNvSpPr>
            <a:spLocks noGrp="1"/>
          </p:cNvSpPr>
          <p:nvPr>
            <p:ph type="ftr" sz="quarter" idx="2"/>
          </p:nvPr>
        </p:nvSpPr>
        <p:spPr>
          <a:xfrm>
            <a:off x="4" y="6468442"/>
            <a:ext cx="4309506" cy="340846"/>
          </a:xfrm>
          <a:prstGeom prst="rect">
            <a:avLst/>
          </a:prstGeom>
        </p:spPr>
        <p:txBody>
          <a:bodyPr vert="horz" lIns="91586" tIns="45793" rIns="91586" bIns="4579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630689" y="6468442"/>
            <a:ext cx="4309506" cy="340846"/>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atin typeface="Calibri" pitchFamily="34" charset="0"/>
              </a:defRPr>
            </a:lvl1pPr>
          </a:lstStyle>
          <a:p>
            <a:pPr>
              <a:defRPr/>
            </a:pPr>
            <a:fld id="{9D57060F-E0D8-4EFF-AC32-D11F0D77247F}" type="slidenum">
              <a:rPr lang="en-US" altLang="tr-TR"/>
              <a:pPr>
                <a:defRPr/>
              </a:pPr>
              <a:t>‹#›</a:t>
            </a:fld>
            <a:endParaRPr lang="en-US" altLang="tr-TR"/>
          </a:p>
        </p:txBody>
      </p:sp>
    </p:spTree>
    <p:extLst>
      <p:ext uri="{BB962C8B-B14F-4D97-AF65-F5344CB8AC3E}">
        <p14:creationId xmlns:p14="http://schemas.microsoft.com/office/powerpoint/2010/main" val="4134400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4309506" cy="340846"/>
          </a:xfrm>
          <a:prstGeom prst="rect">
            <a:avLst/>
          </a:prstGeom>
        </p:spPr>
        <p:txBody>
          <a:bodyPr vert="horz" lIns="91586" tIns="45793" rIns="91586" bIns="4579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630689" y="1"/>
            <a:ext cx="4309506" cy="340846"/>
          </a:xfrm>
          <a:prstGeom prst="rect">
            <a:avLst/>
          </a:prstGeom>
        </p:spPr>
        <p:txBody>
          <a:bodyPr vert="horz" lIns="91586" tIns="45793" rIns="91586" bIns="45793" rtlCol="0"/>
          <a:lstStyle>
            <a:lvl1pPr algn="r" eaLnBrk="1" fontAlgn="auto" hangingPunct="1">
              <a:spcBef>
                <a:spcPts val="0"/>
              </a:spcBef>
              <a:spcAft>
                <a:spcPts val="0"/>
              </a:spcAft>
              <a:defRPr sz="1200">
                <a:latin typeface="+mn-lt"/>
              </a:defRPr>
            </a:lvl1pPr>
          </a:lstStyle>
          <a:p>
            <a:pPr>
              <a:defRPr/>
            </a:pPr>
            <a:fld id="{B619BDFD-6127-4491-B364-7395C7B5E7F9}" type="datetimeFigureOut">
              <a:rPr lang="en-US"/>
              <a:pPr>
                <a:defRPr/>
              </a:pPr>
              <a:t>11/19/2021</a:t>
            </a:fld>
            <a:endParaRPr lang="en-US"/>
          </a:p>
        </p:txBody>
      </p:sp>
      <p:sp>
        <p:nvSpPr>
          <p:cNvPr id="4" name="Slide Image Placeholder 3"/>
          <p:cNvSpPr>
            <a:spLocks noGrp="1" noRot="1" noChangeAspect="1"/>
          </p:cNvSpPr>
          <p:nvPr>
            <p:ph type="sldImg" idx="2"/>
          </p:nvPr>
        </p:nvSpPr>
        <p:spPr>
          <a:xfrm>
            <a:off x="3268663" y="511175"/>
            <a:ext cx="3405187" cy="2554288"/>
          </a:xfrm>
          <a:prstGeom prst="rect">
            <a:avLst/>
          </a:prstGeom>
          <a:noFill/>
          <a:ln w="12700">
            <a:solidFill>
              <a:prstClr val="black"/>
            </a:solidFill>
          </a:ln>
        </p:spPr>
        <p:txBody>
          <a:bodyPr vert="horz" lIns="91586" tIns="45793" rIns="91586" bIns="45793" rtlCol="0" anchor="ctr"/>
          <a:lstStyle/>
          <a:p>
            <a:pPr lvl="0"/>
            <a:endParaRPr lang="en-US" noProof="0"/>
          </a:p>
        </p:txBody>
      </p:sp>
      <p:sp>
        <p:nvSpPr>
          <p:cNvPr id="5" name="Notes Placeholder 4"/>
          <p:cNvSpPr>
            <a:spLocks noGrp="1"/>
          </p:cNvSpPr>
          <p:nvPr>
            <p:ph type="body" sz="quarter" idx="3"/>
          </p:nvPr>
        </p:nvSpPr>
        <p:spPr>
          <a:xfrm>
            <a:off x="993791" y="3235311"/>
            <a:ext cx="7954939" cy="3064342"/>
          </a:xfrm>
          <a:prstGeom prst="rect">
            <a:avLst/>
          </a:prstGeom>
        </p:spPr>
        <p:txBody>
          <a:bodyPr vert="horz" lIns="91586" tIns="45793" rIns="91586" bIns="45793" rtlCol="0"/>
          <a:lstStyle/>
          <a:p>
            <a:pPr lvl="0"/>
            <a:r>
              <a:rPr lang="tr-TR" noProof="0"/>
              <a:t>Click to edit Master text styles</a:t>
            </a:r>
          </a:p>
          <a:p>
            <a:pPr lvl="1"/>
            <a:r>
              <a:rPr lang="tr-TR" noProof="0"/>
              <a:t>Second level</a:t>
            </a:r>
          </a:p>
          <a:p>
            <a:pPr lvl="2"/>
            <a:r>
              <a:rPr lang="tr-TR" noProof="0"/>
              <a:t>Third level</a:t>
            </a:r>
          </a:p>
          <a:p>
            <a:pPr lvl="3"/>
            <a:r>
              <a:rPr lang="tr-TR" noProof="0"/>
              <a:t>Fourth level</a:t>
            </a:r>
          </a:p>
          <a:p>
            <a:pPr lvl="4"/>
            <a:r>
              <a:rPr lang="tr-TR" noProof="0"/>
              <a:t>Fifth level</a:t>
            </a:r>
            <a:endParaRPr lang="en-US" noProof="0"/>
          </a:p>
        </p:txBody>
      </p:sp>
      <p:sp>
        <p:nvSpPr>
          <p:cNvPr id="6" name="Footer Placeholder 5"/>
          <p:cNvSpPr>
            <a:spLocks noGrp="1"/>
          </p:cNvSpPr>
          <p:nvPr>
            <p:ph type="ftr" sz="quarter" idx="4"/>
          </p:nvPr>
        </p:nvSpPr>
        <p:spPr>
          <a:xfrm>
            <a:off x="4" y="6468442"/>
            <a:ext cx="4309506" cy="340846"/>
          </a:xfrm>
          <a:prstGeom prst="rect">
            <a:avLst/>
          </a:prstGeom>
        </p:spPr>
        <p:txBody>
          <a:bodyPr vert="horz" lIns="91586" tIns="45793" rIns="91586" bIns="4579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630689" y="6468442"/>
            <a:ext cx="4309506" cy="340846"/>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atin typeface="Calibri" pitchFamily="34" charset="0"/>
              </a:defRPr>
            </a:lvl1pPr>
          </a:lstStyle>
          <a:p>
            <a:pPr>
              <a:defRPr/>
            </a:pPr>
            <a:fld id="{E0FE8451-306F-4C9B-A0DD-03B4AFD64E90}" type="slidenum">
              <a:rPr lang="en-US" altLang="tr-TR"/>
              <a:pPr>
                <a:defRPr/>
              </a:pPr>
              <a:t>‹#›</a:t>
            </a:fld>
            <a:endParaRPr lang="en-US" altLang="tr-TR"/>
          </a:p>
        </p:txBody>
      </p:sp>
    </p:spTree>
    <p:extLst>
      <p:ext uri="{BB962C8B-B14F-4D97-AF65-F5344CB8AC3E}">
        <p14:creationId xmlns:p14="http://schemas.microsoft.com/office/powerpoint/2010/main" val="166774097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	*»1q	0İM </a:t>
            </a:r>
            <a:r>
              <a:rPr lang="tr-TR" dirty="0" err="1"/>
              <a:t>Jbfvdsf</a:t>
            </a:r>
            <a:endParaRPr lang="tr-TR" dirty="0"/>
          </a:p>
          <a:p>
            <a:r>
              <a:rPr lang="tr-TR" dirty="0"/>
              <a:t>01 0ŞİP</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a:solidFill>
                  <a:prstClr val="black"/>
                </a:solidFill>
              </a:rPr>
              <a:pPr>
                <a:defRPr/>
              </a:pPr>
              <a:t>1</a:t>
            </a:fld>
            <a:endParaRPr lang="tr-TR" altLang="tr-TR">
              <a:solidFill>
                <a:prstClr val="black"/>
              </a:solidFill>
            </a:endParaRPr>
          </a:p>
        </p:txBody>
      </p:sp>
    </p:spTree>
    <p:extLst>
      <p:ext uri="{BB962C8B-B14F-4D97-AF65-F5344CB8AC3E}">
        <p14:creationId xmlns:p14="http://schemas.microsoft.com/office/powerpoint/2010/main" val="989390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1" dirty="0"/>
              <a:t>1. </a:t>
            </a:r>
            <a:r>
              <a:rPr lang="tr-TR" dirty="0"/>
              <a:t>Desteğe esas tutar, fuar ve/veya ülke ve/veya sektör bazında metrekare başına belirlenen yaklaşık toplam maliyetin % 50’sini, Bakanlıkça belirlenen hedef ülkelerde ise </a:t>
            </a:r>
            <a:r>
              <a:rPr lang="tr-TR" b="1" dirty="0"/>
              <a:t>% 70’ini </a:t>
            </a:r>
            <a:r>
              <a:rPr lang="tr-TR" dirty="0"/>
              <a:t>geçemez. </a:t>
            </a:r>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10</a:t>
            </a:fld>
            <a:endParaRPr lang="en-US" altLang="tr-TR"/>
          </a:p>
        </p:txBody>
      </p:sp>
    </p:spTree>
    <p:extLst>
      <p:ext uri="{BB962C8B-B14F-4D97-AF65-F5344CB8AC3E}">
        <p14:creationId xmlns:p14="http://schemas.microsoft.com/office/powerpoint/2010/main" val="2921337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0659" name="Not Yer Tutucusu 2"/>
          <p:cNvSpPr>
            <a:spLocks noGrp="1"/>
          </p:cNvSpPr>
          <p:nvPr>
            <p:ph type="body" idx="1"/>
          </p:nvPr>
        </p:nvSpPr>
        <p:spPr bwMode="auto">
          <a:noFill/>
        </p:spPr>
        <p:txBody>
          <a:bodyPr wrap="square" numCol="1" anchor="t" anchorCtr="0" compatLnSpc="1">
            <a:prstTxWarp prst="textNoShape">
              <a:avLst/>
            </a:prstTxWarp>
          </a:bodyPr>
          <a:lstStyle/>
          <a:p>
            <a:r>
              <a:rPr lang="tr-TR" sz="1100" b="1" u="sng" dirty="0">
                <a:solidFill>
                  <a:srgbClr val="FF3399"/>
                </a:solidFill>
                <a:latin typeface="Times New Roman" panose="02020603050405020304" pitchFamily="18" charset="0"/>
                <a:cs typeface="Times New Roman" panose="02020603050405020304" pitchFamily="18" charset="0"/>
              </a:rPr>
              <a:t>2017/4 sayılı Karar</a:t>
            </a:r>
          </a:p>
          <a:p>
            <a:endParaRPr lang="tr-TR" sz="1100" u="sng" dirty="0">
              <a:solidFill>
                <a:srgbClr val="FF3399"/>
              </a:solidFill>
              <a:latin typeface="Times New Roman" panose="02020603050405020304" pitchFamily="18" charset="0"/>
              <a:cs typeface="Times New Roman" panose="02020603050405020304" pitchFamily="18" charset="0"/>
            </a:endParaRPr>
          </a:p>
          <a:p>
            <a:pPr defTabSz="457932">
              <a:defRPr/>
            </a:pPr>
            <a:r>
              <a:rPr lang="tr-TR" sz="1100" b="1" dirty="0">
                <a:solidFill>
                  <a:srgbClr val="FF3399"/>
                </a:solidFill>
                <a:latin typeface="Times New Roman" panose="02020603050405020304" pitchFamily="18" charset="0"/>
                <a:cs typeface="Times New Roman" panose="02020603050405020304" pitchFamily="18" charset="0"/>
              </a:rPr>
              <a:t>1. </a:t>
            </a:r>
            <a:r>
              <a:rPr lang="tr-TR" dirty="0"/>
              <a:t>Bu Karar ile katılımcıların yurt dışında gerçekleştirdikleri fuar iştiraklerinin ve organizatörler tarafından yapılan tanıtım harcamalarının desteklenmesi suretiyle, Türk ihraç ürünlerinin dış pazarlarda tanıtılması ve ihracatın artırılmasına katkı sağlanması amaçlanmaktadır.</a:t>
            </a:r>
          </a:p>
          <a:p>
            <a:endParaRPr lang="tr-TR" sz="1100" dirty="0">
              <a:solidFill>
                <a:srgbClr val="FF3399"/>
              </a:solidFill>
              <a:latin typeface="Times New Roman" panose="02020603050405020304" pitchFamily="18" charset="0"/>
              <a:cs typeface="Times New Roman" panose="02020603050405020304" pitchFamily="18" charset="0"/>
            </a:endParaRPr>
          </a:p>
          <a:p>
            <a:r>
              <a:rPr lang="tr-TR" sz="1100" b="1" dirty="0">
                <a:solidFill>
                  <a:srgbClr val="FF3399"/>
                </a:solidFill>
                <a:latin typeface="Times New Roman" panose="02020603050405020304" pitchFamily="18" charset="0"/>
                <a:cs typeface="Times New Roman" panose="02020603050405020304" pitchFamily="18" charset="0"/>
              </a:rPr>
              <a:t>2. </a:t>
            </a:r>
            <a:r>
              <a:rPr lang="tr-TR" dirty="0"/>
              <a:t>Bu Karar kapsamındaki desteklerden Türk Ticaret Kanunu hükümleri çerçevesinde kurulmuş, ihracatçı birliğine üye şirket ile Türkiye’de yerleşik üretici/imalatçı organizasyonları yararlandırılır.</a:t>
            </a:r>
          </a:p>
          <a:p>
            <a:r>
              <a:rPr lang="tr-TR" dirty="0"/>
              <a:t>                                                                                                                                                    </a:t>
            </a:r>
          </a:p>
          <a:p>
            <a:pPr defTabSz="457932">
              <a:defRPr/>
            </a:pPr>
            <a:r>
              <a:rPr lang="tr-TR" sz="1100" b="1" dirty="0">
                <a:solidFill>
                  <a:srgbClr val="FF3399"/>
                </a:solidFill>
                <a:latin typeface="Times New Roman" panose="02020603050405020304" pitchFamily="18" charset="0"/>
                <a:cs typeface="Times New Roman" panose="02020603050405020304" pitchFamily="18" charset="0"/>
              </a:rPr>
              <a:t>3.</a:t>
            </a:r>
            <a:r>
              <a:rPr lang="tr-TR" b="1" dirty="0"/>
              <a:t> Organizatör</a:t>
            </a:r>
            <a:r>
              <a:rPr lang="tr-TR" dirty="0"/>
              <a:t>, 2010/5 sayılı Tebliğ çerçevesinde, Bakanlık tarafından adlarına geçici belge veya belge düzenlenmiş, yurt dışı fuar organizasyonu gerçekleştirme yetkisi verilen firma veya kuruluşları ifade eder. </a:t>
            </a:r>
            <a:r>
              <a:rPr lang="tr-TR" dirty="0">
                <a:solidFill>
                  <a:srgbClr val="FF3399"/>
                </a:solidFill>
                <a:latin typeface="Times New Roman" panose="02020603050405020304" pitchFamily="18" charset="0"/>
                <a:cs typeface="Times New Roman" panose="02020603050405020304" pitchFamily="18" charset="0"/>
              </a:rPr>
              <a:t>Bakanlığımızca halihazırda yetkilendirilmiş 21 organizatör bulunmaktadır.</a:t>
            </a:r>
          </a:p>
          <a:p>
            <a:endParaRPr lang="tr-TR" dirty="0"/>
          </a:p>
          <a:p>
            <a:r>
              <a:rPr lang="tr-TR" b="1" dirty="0"/>
              <a:t>4. Katılımcı</a:t>
            </a:r>
            <a:r>
              <a:rPr lang="tr-TR" dirty="0"/>
              <a:t>, Bu Karar kapsamındaki yurt dışı fuar organizasyonlarına veya Bakanlıkça belirlenerek ilan edilen ve yurt dışında düzenlenen desteklenecek </a:t>
            </a:r>
            <a:r>
              <a:rPr lang="tr-TR" dirty="0" err="1"/>
              <a:t>sektörel</a:t>
            </a:r>
            <a:r>
              <a:rPr lang="tr-TR" dirty="0"/>
              <a:t> nitelikteki uluslararası fuarlar listesinde yer alan fuarlara katılım sağlayan Türk Ticaret Kanunu hükümleri çerçevesinde kurulmuş, </a:t>
            </a:r>
            <a:r>
              <a:rPr lang="tr-TR" b="1" dirty="0"/>
              <a:t>ihracatçı birliğine üye şirket</a:t>
            </a:r>
            <a:r>
              <a:rPr lang="tr-TR" dirty="0"/>
              <a:t> ile </a:t>
            </a:r>
            <a:r>
              <a:rPr lang="tr-TR" b="1" dirty="0"/>
              <a:t>Türkiye’de yerleşik üretici/imalatçı organizasyonu</a:t>
            </a:r>
            <a:r>
              <a:rPr lang="tr-TR" dirty="0"/>
              <a:t>nu ifade eder.</a:t>
            </a:r>
          </a:p>
          <a:p>
            <a:r>
              <a:rPr lang="tr-TR" dirty="0"/>
              <a:t> </a:t>
            </a:r>
          </a:p>
          <a:p>
            <a:pPr defTabSz="457932">
              <a:defRPr/>
            </a:pPr>
            <a:r>
              <a:rPr lang="tr-TR" b="1" dirty="0"/>
              <a:t>5. Üretici/İmalatçı Organizasyonu,</a:t>
            </a:r>
            <a:r>
              <a:rPr lang="tr-TR" dirty="0"/>
              <a:t> aynı üretim dalında faaliyette bulunan üretici ve imalatçı şirketleri bir araya getiren ve temsil eden </a:t>
            </a:r>
            <a:r>
              <a:rPr lang="tr-TR" dirty="0" err="1"/>
              <a:t>sektörel</a:t>
            </a:r>
            <a:r>
              <a:rPr lang="tr-TR" dirty="0"/>
              <a:t> örgütlenmeleri (tanıtım grupları, federasyon, birlik, dernek) ile İhracatçı Birliklerini ifade eder.</a:t>
            </a:r>
          </a:p>
          <a:p>
            <a:endParaRPr lang="tr-TR" altLang="tr-TR" dirty="0"/>
          </a:p>
        </p:txBody>
      </p:sp>
      <p:sp>
        <p:nvSpPr>
          <p:cNvPr id="70660" name="Slayt Numarası Yer Tutucusu 3"/>
          <p:cNvSpPr txBox="1">
            <a:spLocks noGrp="1"/>
          </p:cNvSpPr>
          <p:nvPr/>
        </p:nvSpPr>
        <p:spPr bwMode="auto">
          <a:xfrm>
            <a:off x="5630689" y="6468442"/>
            <a:ext cx="4309506" cy="340846"/>
          </a:xfrm>
          <a:prstGeom prst="rect">
            <a:avLst/>
          </a:prstGeom>
          <a:noFill/>
          <a:ln w="9525">
            <a:noFill/>
            <a:miter lim="800000"/>
            <a:headEnd/>
            <a:tailEnd/>
          </a:ln>
        </p:spPr>
        <p:txBody>
          <a:bodyPr lIns="91586" tIns="45793" rIns="91586" bIns="45793" anchor="b"/>
          <a:lstStyle/>
          <a:p>
            <a:pPr algn="r" eaLnBrk="1" hangingPunct="1"/>
            <a:fld id="{EB0294B7-A04B-463F-9E61-4AF41BA96E69}" type="slidenum">
              <a:rPr lang="en-US" altLang="tr-TR" sz="1200">
                <a:latin typeface="Calibri" pitchFamily="34" charset="0"/>
                <a:cs typeface="Arial" pitchFamily="34" charset="0"/>
              </a:rPr>
              <a:pPr algn="r" eaLnBrk="1" hangingPunct="1"/>
              <a:t>11</a:t>
            </a:fld>
            <a:endParaRPr lang="en-US" altLang="tr-TR" sz="1200">
              <a:latin typeface="Calibri" pitchFamily="34" charset="0"/>
              <a:cs typeface="Arial" pitchFamily="34" charset="0"/>
            </a:endParaRPr>
          </a:p>
        </p:txBody>
      </p:sp>
    </p:spTree>
    <p:extLst>
      <p:ext uri="{BB962C8B-B14F-4D97-AF65-F5344CB8AC3E}">
        <p14:creationId xmlns:p14="http://schemas.microsoft.com/office/powerpoint/2010/main" val="1106420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defTabSz="457932">
              <a:defRPr/>
            </a:pPr>
            <a:r>
              <a:rPr lang="tr-TR" b="1" dirty="0"/>
              <a:t>Bireysel Katılım:</a:t>
            </a:r>
            <a:r>
              <a:rPr lang="tr-TR" dirty="0"/>
              <a:t> </a:t>
            </a:r>
            <a:r>
              <a:rPr lang="tr-TR" dirty="0" err="1"/>
              <a:t>İBGS’lerden</a:t>
            </a:r>
            <a:r>
              <a:rPr lang="tr-TR" dirty="0"/>
              <a:t> gelen taleplere istinaden veya</a:t>
            </a:r>
            <a:r>
              <a:rPr lang="tr-TR" b="1" dirty="0"/>
              <a:t> </a:t>
            </a:r>
            <a:r>
              <a:rPr lang="tr-TR" dirty="0" err="1"/>
              <a:t>re’sen</a:t>
            </a:r>
            <a:r>
              <a:rPr lang="tr-TR" dirty="0"/>
              <a:t> Bakanlıkça belirlenerek Bakanlık resmi web sayfasında ilan edilen ve yurt dışında düzenlenen desteklenecek </a:t>
            </a:r>
            <a:r>
              <a:rPr lang="tr-TR" dirty="0" err="1"/>
              <a:t>sektörel</a:t>
            </a:r>
            <a:r>
              <a:rPr lang="tr-TR" dirty="0"/>
              <a:t> nitelikteki uluslararası fuarlar listesinde yer alan fuarlara katılımcıların doğrudan katılımlarını ifade eder. (Genel nitelikteki uluslararası fuarlara bireysel katılım gerçekleştirilmiyor.)</a:t>
            </a:r>
          </a:p>
          <a:p>
            <a:endParaRPr lang="tr-TR" dirty="0"/>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12</a:t>
            </a:fld>
            <a:endParaRPr lang="en-US" altLang="tr-TR"/>
          </a:p>
        </p:txBody>
      </p:sp>
    </p:spTree>
    <p:extLst>
      <p:ext uri="{BB962C8B-B14F-4D97-AF65-F5344CB8AC3E}">
        <p14:creationId xmlns:p14="http://schemas.microsoft.com/office/powerpoint/2010/main" val="3761570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ayt Görüntüsü Yer Tutucusu 1"/>
          <p:cNvSpPr>
            <a:spLocks noGrp="1" noRot="1" noChangeAspect="1" noTextEdit="1"/>
          </p:cNvSpPr>
          <p:nvPr>
            <p:ph type="sldImg"/>
          </p:nvPr>
        </p:nvSpPr>
        <p:spPr bwMode="auto">
          <a:xfrm>
            <a:off x="3267075" y="509588"/>
            <a:ext cx="3408363" cy="2555875"/>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083"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tr-TR" u="sng" dirty="0"/>
          </a:p>
          <a:p>
            <a:r>
              <a:rPr lang="tr-TR" b="1" u="sng" dirty="0"/>
              <a:t>Destek Üst Limitleri </a:t>
            </a:r>
            <a:endParaRPr lang="tr-TR" u="sng" dirty="0"/>
          </a:p>
          <a:p>
            <a:endParaRPr lang="tr-TR" dirty="0"/>
          </a:p>
          <a:p>
            <a:r>
              <a:rPr lang="tr-TR" b="1" dirty="0"/>
              <a:t>1.</a:t>
            </a:r>
            <a:r>
              <a:rPr lang="tr-TR" dirty="0"/>
              <a:t> Bu Karar kapsamında yer alan destek üst limitleri </a:t>
            </a:r>
            <a:r>
              <a:rPr lang="tr-TR" b="1" dirty="0"/>
              <a:t>her takvim yılı başında </a:t>
            </a:r>
            <a:r>
              <a:rPr lang="tr-TR" dirty="0"/>
              <a:t>(TÜFE + Yİ-ÜFE)/2 oranında </a:t>
            </a:r>
            <a:r>
              <a:rPr lang="tr-TR" b="1" dirty="0"/>
              <a:t>güncellenir</a:t>
            </a:r>
            <a:r>
              <a:rPr lang="tr-TR" dirty="0"/>
              <a:t>.</a:t>
            </a:r>
          </a:p>
          <a:p>
            <a:endParaRPr lang="tr-TR" altLang="tr-TR" dirty="0"/>
          </a:p>
        </p:txBody>
      </p:sp>
      <p:sp>
        <p:nvSpPr>
          <p:cNvPr id="4" name="Slayt Numarası Yer Tutucusu 3"/>
          <p:cNvSpPr txBox="1">
            <a:spLocks noGrp="1"/>
          </p:cNvSpPr>
          <p:nvPr/>
        </p:nvSpPr>
        <p:spPr>
          <a:xfrm>
            <a:off x="5133361" y="6725323"/>
            <a:ext cx="3928871" cy="354382"/>
          </a:xfrm>
          <a:prstGeom prst="rect">
            <a:avLst/>
          </a:prstGeom>
          <a:noFill/>
        </p:spPr>
        <p:txBody>
          <a:bodyPr lIns="88417" tIns="44209" rIns="88417" bIns="44209" anchor="b"/>
          <a:lstStyle>
            <a:lvl1pPr>
              <a:defRPr sz="3600">
                <a:solidFill>
                  <a:schemeClr val="tx1"/>
                </a:solidFill>
                <a:latin typeface="Arial" panose="020B0604020202020204" pitchFamily="34" charset="0"/>
                <a:cs typeface="Arial" panose="020B0604020202020204" pitchFamily="34" charset="0"/>
              </a:defRPr>
            </a:lvl1pPr>
            <a:lvl2pPr marL="742950" indent="-285750">
              <a:defRPr sz="3600">
                <a:solidFill>
                  <a:schemeClr val="tx1"/>
                </a:solidFill>
                <a:latin typeface="Arial" panose="020B0604020202020204" pitchFamily="34" charset="0"/>
                <a:cs typeface="Arial" panose="020B0604020202020204" pitchFamily="34" charset="0"/>
              </a:defRPr>
            </a:lvl2pPr>
            <a:lvl3pPr marL="1143000" indent="-228600">
              <a:defRPr sz="3600">
                <a:solidFill>
                  <a:schemeClr val="tx1"/>
                </a:solidFill>
                <a:latin typeface="Arial" panose="020B0604020202020204" pitchFamily="34" charset="0"/>
                <a:cs typeface="Arial" panose="020B0604020202020204" pitchFamily="34" charset="0"/>
              </a:defRPr>
            </a:lvl3pPr>
            <a:lvl4pPr marL="1600200" indent="-228600">
              <a:defRPr sz="3600">
                <a:solidFill>
                  <a:schemeClr val="tx1"/>
                </a:solidFill>
                <a:latin typeface="Arial" panose="020B0604020202020204" pitchFamily="34" charset="0"/>
                <a:cs typeface="Arial" panose="020B0604020202020204" pitchFamily="34" charset="0"/>
              </a:defRPr>
            </a:lvl4pPr>
            <a:lvl5pPr marL="2057400" indent="-228600">
              <a:defRPr sz="3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algn="r"/>
            <a:fld id="{C3CCA35A-EA89-4333-8F42-9A4CA05E9365}" type="slidenum">
              <a:rPr lang="en-US" altLang="tr-TR" sz="1200">
                <a:solidFill>
                  <a:prstClr val="black"/>
                </a:solidFill>
                <a:latin typeface="Calibri" panose="020F0502020204030204" pitchFamily="34" charset="0"/>
              </a:rPr>
              <a:pPr algn="r"/>
              <a:t>13</a:t>
            </a:fld>
            <a:endParaRPr lang="en-US" altLang="tr-TR" sz="1200">
              <a:solidFill>
                <a:prstClr val="black"/>
              </a:solidFill>
              <a:latin typeface="Calibri" panose="020F0502020204030204" pitchFamily="34" charset="0"/>
            </a:endParaRPr>
          </a:p>
        </p:txBody>
      </p:sp>
    </p:spTree>
    <p:extLst>
      <p:ext uri="{BB962C8B-B14F-4D97-AF65-F5344CB8AC3E}">
        <p14:creationId xmlns:p14="http://schemas.microsoft.com/office/powerpoint/2010/main" val="149805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b="1" dirty="0"/>
              <a:t>Destek Kapsamı </a:t>
            </a:r>
          </a:p>
          <a:p>
            <a:pPr eaLnBrk="1" hangingPunct="1">
              <a:spcBef>
                <a:spcPct val="0"/>
              </a:spcBef>
            </a:pPr>
            <a:endParaRPr lang="tr-TR" b="1" dirty="0"/>
          </a:p>
          <a:p>
            <a:pPr marL="171639" indent="-171639" eaLnBrk="1" hangingPunct="1">
              <a:spcBef>
                <a:spcPct val="0"/>
              </a:spcBef>
              <a:buFontTx/>
              <a:buChar char="-"/>
            </a:pPr>
            <a:r>
              <a:rPr lang="tr-TR" dirty="0"/>
              <a:t>İşbirliği kuruluşlarınca gerçekleştirilen sanal fuar katılımları çerçevesinde aşağıda belirtilen giderler desteklenir:</a:t>
            </a:r>
          </a:p>
          <a:p>
            <a:pPr eaLnBrk="1" hangingPunct="1">
              <a:spcBef>
                <a:spcPct val="0"/>
              </a:spcBef>
            </a:pPr>
            <a:endParaRPr lang="tr-TR" dirty="0"/>
          </a:p>
          <a:p>
            <a:pPr eaLnBrk="1" hangingPunct="1">
              <a:spcBef>
                <a:spcPct val="0"/>
              </a:spcBef>
            </a:pPr>
            <a:r>
              <a:rPr lang="tr-TR" dirty="0"/>
              <a:t>a) Sanal fuar katılımı kapsamında yurt dışına yönelik internet, mobil ve benzeri dijital ortamları da içeren yazılı ve görsel iletişim veya reklam kampanyalarına dair hizmet giderleri, </a:t>
            </a:r>
          </a:p>
          <a:p>
            <a:pPr eaLnBrk="1" hangingPunct="1">
              <a:spcBef>
                <a:spcPct val="0"/>
              </a:spcBef>
            </a:pPr>
            <a:r>
              <a:rPr lang="tr-TR" dirty="0"/>
              <a:t>b) Sanal fuar katılımının planlaması ve koordinasyonuna yönelik hizmet giderleri, </a:t>
            </a:r>
          </a:p>
          <a:p>
            <a:pPr eaLnBrk="1" hangingPunct="1">
              <a:spcBef>
                <a:spcPct val="0"/>
              </a:spcBef>
            </a:pPr>
            <a:r>
              <a:rPr lang="tr-TR" dirty="0"/>
              <a:t>c) Eşleştirme ve ikili iş görüşmelerinin organizasyonuna ilişkin giderler, </a:t>
            </a:r>
          </a:p>
          <a:p>
            <a:pPr eaLnBrk="1" hangingPunct="1">
              <a:spcBef>
                <a:spcPct val="0"/>
              </a:spcBef>
            </a:pPr>
            <a:r>
              <a:rPr lang="tr-TR" dirty="0"/>
              <a:t>ç) Sanal fuar katılımı kapsamında ana organizatöre ödenen giderler. </a:t>
            </a:r>
          </a:p>
          <a:p>
            <a:pPr eaLnBrk="1" hangingPunct="1">
              <a:spcBef>
                <a:spcPct val="0"/>
              </a:spcBef>
            </a:pPr>
            <a:endParaRPr lang="tr-TR" dirty="0"/>
          </a:p>
          <a:p>
            <a:pPr marL="171639" indent="-171639" eaLnBrk="1" hangingPunct="1">
              <a:spcBef>
                <a:spcPct val="0"/>
              </a:spcBef>
              <a:buFontTx/>
              <a:buChar char="-"/>
            </a:pPr>
            <a:r>
              <a:rPr lang="tr-TR" dirty="0"/>
              <a:t>(a) bendi kapsamındaki faaliyetler yabancı şirket, kurum ve kuruluşları hedeflemek üzere İngilizce ve/veya ihtiyaç duyulan diğer dillerde yapılır. </a:t>
            </a:r>
          </a:p>
          <a:p>
            <a:pPr marL="171639" indent="-171639" eaLnBrk="1" hangingPunct="1">
              <a:spcBef>
                <a:spcPct val="0"/>
              </a:spcBef>
              <a:buFontTx/>
              <a:buChar char="-"/>
            </a:pPr>
            <a:r>
              <a:rPr lang="tr-TR" dirty="0"/>
              <a:t>(a) bendi kapsamındaki faaliyetlerin birden çok dilde yapılması durumunda; tanıtım harcamalarına ilişkin düzenlenen sözleşmeye konu tanıtım unsurlarının hangi ülkelerde kullanılacağının belirtilmesi gerekir. </a:t>
            </a:r>
          </a:p>
          <a:p>
            <a:pPr marL="171639" indent="-171639" eaLnBrk="1" hangingPunct="1">
              <a:spcBef>
                <a:spcPct val="0"/>
              </a:spcBef>
              <a:buFontTx/>
              <a:buChar char="-"/>
            </a:pPr>
            <a:endParaRPr lang="tr-TR" dirty="0"/>
          </a:p>
          <a:p>
            <a:pPr marL="171639" indent="-171639" eaLnBrk="1" hangingPunct="1">
              <a:spcBef>
                <a:spcPct val="0"/>
              </a:spcBef>
              <a:buFontTx/>
              <a:buChar char="-"/>
            </a:pPr>
            <a:r>
              <a:rPr lang="tr-TR" dirty="0"/>
              <a:t>Bir sanal fuarın destek kapsamına alınabilmesi için katılımcı sayısının 100’den ve fuar süresince sanal fuar </a:t>
            </a:r>
            <a:r>
              <a:rPr lang="tr-TR" dirty="0" err="1"/>
              <a:t>portalına</a:t>
            </a:r>
            <a:r>
              <a:rPr lang="tr-TR" dirty="0"/>
              <a:t> giriş yapacak çevrimiçi ziyaretçi sayısının da 500’den az olmaması gerekir. </a:t>
            </a:r>
          </a:p>
          <a:p>
            <a:pPr marL="171639" indent="-171639" eaLnBrk="1" hangingPunct="1">
              <a:spcBef>
                <a:spcPct val="0"/>
              </a:spcBef>
              <a:buFontTx/>
              <a:buChar char="-"/>
            </a:pPr>
            <a:r>
              <a:rPr lang="tr-TR" dirty="0"/>
              <a:t>Yabancı katılımcı sayısının toplam katılımcı sayısının yarısından az olmaması ve yabancı ziyaretçi sayısının toplam ziyaretçi sayısının yarısından az olmaması gerekir. </a:t>
            </a:r>
          </a:p>
          <a:p>
            <a:pPr marL="171639" indent="-171639" eaLnBrk="1" hangingPunct="1">
              <a:spcBef>
                <a:spcPct val="0"/>
              </a:spcBef>
              <a:buFontTx/>
              <a:buChar char="-"/>
            </a:pPr>
            <a:r>
              <a:rPr lang="tr-TR" dirty="0"/>
              <a:t>İşbirliği kuruluşu tarafından iletilen sanal fuar katılım projesinde hedeflenen katılımcı ve ziyaretçi sayılarının, bu maddenin gerekli</a:t>
            </a:r>
            <a:r>
              <a:rPr lang="tr-TR" baseline="0" dirty="0"/>
              <a:t> </a:t>
            </a:r>
            <a:r>
              <a:rPr lang="tr-TR" dirty="0"/>
              <a:t>şartları sağlamaması durumunda söz konusu proje destek kapsamına alınmaz. </a:t>
            </a:r>
          </a:p>
          <a:p>
            <a:pPr marL="171639" indent="-171639" eaLnBrk="1" hangingPunct="1">
              <a:spcBef>
                <a:spcPct val="0"/>
              </a:spcBef>
              <a:buFontTx/>
              <a:buChar char="-"/>
            </a:pPr>
            <a:r>
              <a:rPr lang="tr-TR" dirty="0"/>
              <a:t>Katılım sağlanan sanal fuarın, gerekli şartları sağlamadığının fuar sonrasında tespit edilmesi halinde proje destek kapsamına alınmış olsa dahi destek başvurusu değerlendirmeye alınmaz. </a:t>
            </a:r>
          </a:p>
          <a:p>
            <a:pPr marL="171639" indent="-171639" eaLnBrk="1" hangingPunct="1">
              <a:spcBef>
                <a:spcPct val="0"/>
              </a:spcBef>
              <a:buFontTx/>
              <a:buChar char="-"/>
            </a:pPr>
            <a:r>
              <a:rPr lang="tr-TR" dirty="0"/>
              <a:t>Sanal fuarın destek kapsamına alınabilmesi için fiziksel fuarlardaki unsurların dijital ortama yansıtılarak düzenlenmiş olması gerekir. </a:t>
            </a:r>
          </a:p>
          <a:p>
            <a:pPr marL="171639" indent="-171639" eaLnBrk="1" hangingPunct="1">
              <a:spcBef>
                <a:spcPct val="0"/>
              </a:spcBef>
              <a:buFontTx/>
              <a:buChar char="-"/>
            </a:pPr>
            <a:r>
              <a:rPr lang="tr-TR" dirty="0"/>
              <a:t>Hazırlanan tanıtım unsurlarında Ticaret Bakanlığı ve Türkiye Markası Logosu kullanılır.</a:t>
            </a:r>
          </a:p>
          <a:p>
            <a:pPr marL="171639" indent="-171639" eaLnBrk="1" hangingPunct="1">
              <a:spcBef>
                <a:spcPct val="0"/>
              </a:spcBef>
              <a:buFontTx/>
              <a:buChar char="-"/>
            </a:pPr>
            <a:endParaRPr lang="tr-TR" dirty="0"/>
          </a:p>
          <a:p>
            <a:pPr eaLnBrk="1" hangingPunct="1">
              <a:spcBef>
                <a:spcPct val="0"/>
              </a:spcBef>
            </a:pPr>
            <a:r>
              <a:rPr lang="tr-TR" b="1" dirty="0"/>
              <a:t>Onay Başvurusu ve Değerlendirme</a:t>
            </a:r>
          </a:p>
          <a:p>
            <a:pPr eaLnBrk="1" hangingPunct="1">
              <a:spcBef>
                <a:spcPct val="0"/>
              </a:spcBef>
            </a:pPr>
            <a:endParaRPr lang="tr-TR" b="1" dirty="0"/>
          </a:p>
          <a:p>
            <a:pPr marL="171639" indent="-171639" eaLnBrk="1" hangingPunct="1">
              <a:spcBef>
                <a:spcPct val="0"/>
              </a:spcBef>
              <a:buFontTx/>
              <a:buChar char="-"/>
            </a:pPr>
            <a:r>
              <a:rPr lang="tr-TR" dirty="0"/>
              <a:t>İşbirliği kuruluşu, toplu katılımın gerçekleştirileceği sanal fuarın destek kapsamına alınmasına dair proje başvurusunu EK-C’nin birinci kısmında belirtilen belgelerle fuarın başlama tarihinden en geç 2 ay önce Bakanlığa iletir. </a:t>
            </a:r>
          </a:p>
          <a:p>
            <a:pPr marL="171639" indent="-171639" eaLnBrk="1" hangingPunct="1">
              <a:spcBef>
                <a:spcPct val="0"/>
              </a:spcBef>
              <a:buFontTx/>
              <a:buChar char="-"/>
            </a:pPr>
            <a:r>
              <a:rPr lang="tr-TR" dirty="0"/>
              <a:t>Proje başvurusu dosyasında eksik belge olması durumunda, İşbirliği kuruluşuna eksik belge bildirim yazısı iletilir. </a:t>
            </a:r>
          </a:p>
          <a:p>
            <a:pPr marL="171639" indent="-171639" eaLnBrk="1" hangingPunct="1">
              <a:spcBef>
                <a:spcPct val="0"/>
              </a:spcBef>
              <a:buFontTx/>
              <a:buChar char="-"/>
            </a:pPr>
            <a:r>
              <a:rPr lang="tr-TR" dirty="0"/>
              <a:t>Sanal fuar ana organizatörünün yurt dışında yerleşik olması halinde Bakanlık tarafından ilgili ülkedeki Ticaret Müşavirliğinin/Ticaret Ataşeliğinin/Bakanlık Temsilcisinin görüş ve değerlendirmesi alınır. </a:t>
            </a:r>
          </a:p>
          <a:p>
            <a:pPr marL="171639" indent="-171639" eaLnBrk="1" hangingPunct="1">
              <a:spcBef>
                <a:spcPct val="0"/>
              </a:spcBef>
              <a:buFontTx/>
              <a:buChar char="-"/>
            </a:pPr>
            <a:r>
              <a:rPr lang="tr-TR" dirty="0"/>
              <a:t>Sanal fuar ana organizatörünün yurt dışında yerleşik olduğu ülkede Ticaret Müşaviri/Ticaret Ataşesi/Bakanlık Temsilcisinin bulunmadığı durumlarda görüş ve değerlendirme alınmaksızın inceleme yapılır. </a:t>
            </a:r>
          </a:p>
          <a:p>
            <a:pPr marL="171639" indent="-171639" eaLnBrk="1" hangingPunct="1">
              <a:spcBef>
                <a:spcPct val="0"/>
              </a:spcBef>
              <a:buFontTx/>
              <a:buChar char="-"/>
            </a:pPr>
            <a:r>
              <a:rPr lang="tr-TR" dirty="0"/>
              <a:t>Proje başvuruları; sanal fuarın nitelikleri, fuara katılımın ülkemiz ihracatına olası katkısı, daha önce düzenlenmiş olması halinde sanal fuarın geçmiş yıllardaki performansı ve varsa Ticaret Müşavirliği/Ticaret Ataşeliği/Bakanlık Temsilcisinin görüş ve değerlendirmeleri dikkate alınarak Bakanlıkça sonuçlandırılır. </a:t>
            </a:r>
          </a:p>
          <a:p>
            <a:pPr marL="171639" indent="-171639" eaLnBrk="1" hangingPunct="1">
              <a:spcBef>
                <a:spcPct val="0"/>
              </a:spcBef>
              <a:buFontTx/>
              <a:buChar char="-"/>
            </a:pPr>
            <a:r>
              <a:rPr lang="tr-TR" dirty="0"/>
              <a:t>Bakanlık tarafından gerek görülmesi halinde başvuru bulunmaksızın sanal fuara katılım sağlanması hususunda işbirliği kuruluşunu resen görevlendirebilir. </a:t>
            </a:r>
          </a:p>
          <a:p>
            <a:pPr marL="171639" indent="-171639" eaLnBrk="1" hangingPunct="1">
              <a:spcBef>
                <a:spcPct val="0"/>
              </a:spcBef>
              <a:buFontTx/>
              <a:buChar char="-"/>
            </a:pPr>
            <a:r>
              <a:rPr lang="tr-TR" dirty="0"/>
              <a:t>İşbirliği kuruluşu, onaylanan sanal fuar katılımlarına ilişkin kesinleşmiş olan yerli katılımcı bilgilerini EK-D-2’nin birinci kısmında yer alan listeye işleyerek sanal fuarın başlangıç tarihinden en geç 7 iş günü öncesine kadar Bakanlığa iletir. </a:t>
            </a:r>
          </a:p>
          <a:p>
            <a:pPr marL="171639" indent="-171639" eaLnBrk="1" hangingPunct="1">
              <a:spcBef>
                <a:spcPct val="0"/>
              </a:spcBef>
              <a:buFontTx/>
              <a:buChar char="-"/>
            </a:pPr>
            <a:r>
              <a:rPr lang="tr-TR" dirty="0"/>
              <a:t>Özel ve zorunlu hallerde, başvuruda bulunan işbirliği kuruluşlarının düzenleyeceği sanal fuar katılımını destek kapsamına almaya Bakanlık yetkilidir. </a:t>
            </a:r>
          </a:p>
          <a:p>
            <a:pPr marL="171639" indent="-171639" eaLnBrk="1" hangingPunct="1">
              <a:spcBef>
                <a:spcPct val="0"/>
              </a:spcBef>
              <a:buFontTx/>
              <a:buChar char="-"/>
            </a:pPr>
            <a:endParaRPr lang="tr-TR" b="1" dirty="0"/>
          </a:p>
          <a:p>
            <a:pPr eaLnBrk="1" hangingPunct="1">
              <a:spcBef>
                <a:spcPct val="0"/>
              </a:spcBef>
            </a:pPr>
            <a:r>
              <a:rPr lang="tr-TR" b="1" dirty="0"/>
              <a:t>Sanal Fuar Katılımına Yönelik İşbirliği Kuruluşunun Görev ve Sorumlulukları</a:t>
            </a:r>
            <a:r>
              <a:rPr lang="tr-TR" dirty="0"/>
              <a:t> </a:t>
            </a:r>
          </a:p>
          <a:p>
            <a:pPr eaLnBrk="1" hangingPunct="1">
              <a:spcBef>
                <a:spcPct val="0"/>
              </a:spcBef>
            </a:pPr>
            <a:endParaRPr lang="tr-TR" dirty="0"/>
          </a:p>
          <a:p>
            <a:pPr marL="171639" indent="-171639" eaLnBrk="1" hangingPunct="1">
              <a:spcBef>
                <a:spcPct val="0"/>
              </a:spcBef>
              <a:buFontTx/>
              <a:buChar char="-"/>
            </a:pPr>
            <a:r>
              <a:rPr lang="tr-TR" dirty="0"/>
              <a:t>Bakanlık tarafından sanal fuar katılımı uygun görülen işbirliği kuruluşu aşağıda belirtilen hususlarda görevli ve sorumludur: </a:t>
            </a:r>
          </a:p>
          <a:p>
            <a:pPr eaLnBrk="1" hangingPunct="1">
              <a:spcBef>
                <a:spcPct val="0"/>
              </a:spcBef>
            </a:pPr>
            <a:endParaRPr lang="tr-TR" dirty="0"/>
          </a:p>
          <a:p>
            <a:pPr marL="228851" indent="-228851" eaLnBrk="1" hangingPunct="1">
              <a:spcBef>
                <a:spcPct val="0"/>
              </a:spcBef>
              <a:buFontTx/>
              <a:buAutoNum type="alphaLcParenR"/>
            </a:pPr>
            <a:r>
              <a:rPr lang="tr-TR" dirty="0"/>
              <a:t>Desteğe konu sanal fuar uygulamasının görüntülenebilmesi ve takip edilebilmesi için Bakanlığa gerekli tanımlamaları (kullanıcı adı, şifre vb.) sağlar. </a:t>
            </a:r>
          </a:p>
          <a:p>
            <a:pPr marL="228851" indent="-228851" eaLnBrk="1" hangingPunct="1">
              <a:spcBef>
                <a:spcPct val="0"/>
              </a:spcBef>
              <a:buFontTx/>
              <a:buAutoNum type="alphaLcParenR"/>
            </a:pPr>
            <a:r>
              <a:rPr lang="tr-TR" dirty="0"/>
              <a:t>Sanal fuar katılımının bitimini müteakip 15 gün içerisinde ayrıntılı olarak hazırlanmış yerli ve yabancı katılımcı ve ziyaretçi istatistikleri raporunu Bakanlığa iletir. </a:t>
            </a:r>
          </a:p>
          <a:p>
            <a:pPr marL="228851" indent="-228851" eaLnBrk="1" hangingPunct="1">
              <a:spcBef>
                <a:spcPct val="0"/>
              </a:spcBef>
              <a:buFontTx/>
              <a:buAutoNum type="alphaLcParenR"/>
            </a:pPr>
            <a:r>
              <a:rPr lang="tr-TR" dirty="0"/>
              <a:t>Bakanlık tarafından organizasyonla ilgili verilebilecek diğer görevleri yerine getirir. </a:t>
            </a:r>
          </a:p>
          <a:p>
            <a:pPr marL="228851" indent="-228851" eaLnBrk="1" hangingPunct="1">
              <a:spcBef>
                <a:spcPct val="0"/>
              </a:spcBef>
              <a:buFontTx/>
              <a:buAutoNum type="alphaLcParenR"/>
            </a:pPr>
            <a:r>
              <a:rPr lang="tr-TR" dirty="0"/>
              <a:t>Bu madde kapsamındaki yükümlülüklerini yerine getirmediği tespit edilen işbirliği kuruluşunun söz konusu destek müracaatı değerlendirmeye alınmaz. </a:t>
            </a:r>
          </a:p>
          <a:p>
            <a:pPr eaLnBrk="1" hangingPunct="1">
              <a:spcBef>
                <a:spcPct val="0"/>
              </a:spcBef>
            </a:pPr>
            <a:endParaRPr lang="tr-TR" b="1" dirty="0"/>
          </a:p>
          <a:p>
            <a:pPr eaLnBrk="1" hangingPunct="1">
              <a:spcBef>
                <a:spcPct val="0"/>
              </a:spcBef>
            </a:pPr>
            <a:r>
              <a:rPr lang="tr-TR" b="1" dirty="0"/>
              <a:t>Destek Ödemesi</a:t>
            </a:r>
          </a:p>
          <a:p>
            <a:pPr eaLnBrk="1" hangingPunct="1">
              <a:spcBef>
                <a:spcPct val="0"/>
              </a:spcBef>
            </a:pPr>
            <a:endParaRPr lang="tr-TR" b="1" dirty="0"/>
          </a:p>
          <a:p>
            <a:pPr marL="171639" indent="-171639" eaLnBrk="1" hangingPunct="1">
              <a:spcBef>
                <a:spcPct val="0"/>
              </a:spcBef>
              <a:buFontTx/>
              <a:buChar char="-"/>
            </a:pPr>
            <a:r>
              <a:rPr lang="tr-TR" dirty="0"/>
              <a:t>Bu destek için işbirliği kuruluşlarının destek başvurularını, faaliyetin gerçekleşmesini müteakip, sanal fuar katılımı desteği için EK C’nin ikinci kısmında yer alan belgelerle sanal fuar organizasyonu desteği için ise Ek D’nin ikinci kısmında yer alan belgelerle birlikte, faaliyet bitiş tarihinden itibaren en geç 3 ay içerisinde Bakanlıkça belirlenen </a:t>
            </a:r>
            <a:r>
              <a:rPr lang="tr-TR" dirty="0" err="1"/>
              <a:t>İBGS’ye</a:t>
            </a:r>
            <a:r>
              <a:rPr lang="tr-TR" dirty="0"/>
              <a:t> yapmaları gerekir. </a:t>
            </a:r>
          </a:p>
          <a:p>
            <a:pPr marL="171639" indent="-171639" defTabSz="457703" eaLnBrk="1" hangingPunct="1">
              <a:spcBef>
                <a:spcPct val="0"/>
              </a:spcBef>
              <a:buFontTx/>
              <a:buChar char="-"/>
              <a:defRPr/>
            </a:pPr>
            <a:r>
              <a:rPr lang="tr-TR" dirty="0"/>
              <a:t>Bu destekten yararlanmak için başvuranların ise eksik bilgi ve belgelerini bildirim tarihinden itibaren en geç 2 ay içerisinde tamamlamaları gerekir. Eksikliklerin belirtilen süreler içerisinde tamamlanmaması halinde şirket/işbirliği kuruluşunun destek başvurusunun, mevcut evraklar çerçevesinde tekemmül etmiş harcama kalemleri için destek ödemesi yapılır. </a:t>
            </a:r>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a:p>
            <a:pPr marL="171639" indent="-171639" eaLnBrk="1" hangingPunct="1">
              <a:spcBef>
                <a:spcPct val="0"/>
              </a:spcBef>
              <a:buFontTx/>
              <a:buChar char="-"/>
            </a:pPr>
            <a:endParaRPr lang="tr-TR" b="1" dirty="0"/>
          </a:p>
        </p:txBody>
      </p:sp>
      <p:sp>
        <p:nvSpPr>
          <p:cNvPr id="5939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400">
                <a:solidFill>
                  <a:schemeClr val="tx1"/>
                </a:solidFill>
                <a:latin typeface="Arial" charset="0"/>
              </a:defRPr>
            </a:lvl1pPr>
            <a:lvl2pPr marL="743767" indent="-286064" eaLnBrk="0" hangingPunct="0">
              <a:defRPr sz="1400">
                <a:solidFill>
                  <a:schemeClr val="tx1"/>
                </a:solidFill>
                <a:latin typeface="Arial" charset="0"/>
              </a:defRPr>
            </a:lvl2pPr>
            <a:lvl3pPr marL="1144257" indent="-228851" eaLnBrk="0" hangingPunct="0">
              <a:defRPr sz="1400">
                <a:solidFill>
                  <a:schemeClr val="tx1"/>
                </a:solidFill>
                <a:latin typeface="Arial" charset="0"/>
              </a:defRPr>
            </a:lvl3pPr>
            <a:lvl4pPr marL="1601960" indent="-228851" eaLnBrk="0" hangingPunct="0">
              <a:defRPr sz="1400">
                <a:solidFill>
                  <a:schemeClr val="tx1"/>
                </a:solidFill>
                <a:latin typeface="Arial" charset="0"/>
              </a:defRPr>
            </a:lvl4pPr>
            <a:lvl5pPr marL="2059663" indent="-228851" eaLnBrk="0" hangingPunct="0">
              <a:defRPr sz="1400">
                <a:solidFill>
                  <a:schemeClr val="tx1"/>
                </a:solidFill>
                <a:latin typeface="Arial" charset="0"/>
              </a:defRPr>
            </a:lvl5pPr>
            <a:lvl6pPr marL="2517366" indent="-228851" algn="ctr" eaLnBrk="0" fontAlgn="base" hangingPunct="0">
              <a:spcBef>
                <a:spcPct val="0"/>
              </a:spcBef>
              <a:spcAft>
                <a:spcPct val="0"/>
              </a:spcAft>
              <a:defRPr sz="1400">
                <a:solidFill>
                  <a:schemeClr val="tx1"/>
                </a:solidFill>
                <a:latin typeface="Arial" charset="0"/>
              </a:defRPr>
            </a:lvl6pPr>
            <a:lvl7pPr marL="2975069" indent="-228851" algn="ctr" eaLnBrk="0" fontAlgn="base" hangingPunct="0">
              <a:spcBef>
                <a:spcPct val="0"/>
              </a:spcBef>
              <a:spcAft>
                <a:spcPct val="0"/>
              </a:spcAft>
              <a:defRPr sz="1400">
                <a:solidFill>
                  <a:schemeClr val="tx1"/>
                </a:solidFill>
                <a:latin typeface="Arial" charset="0"/>
              </a:defRPr>
            </a:lvl7pPr>
            <a:lvl8pPr marL="3432772" indent="-228851" algn="ctr" eaLnBrk="0" fontAlgn="base" hangingPunct="0">
              <a:spcBef>
                <a:spcPct val="0"/>
              </a:spcBef>
              <a:spcAft>
                <a:spcPct val="0"/>
              </a:spcAft>
              <a:defRPr sz="1400">
                <a:solidFill>
                  <a:schemeClr val="tx1"/>
                </a:solidFill>
                <a:latin typeface="Arial" charset="0"/>
              </a:defRPr>
            </a:lvl8pPr>
            <a:lvl9pPr marL="3890475" indent="-228851" algn="ctr" eaLnBrk="0" fontAlgn="base" hangingPunct="0">
              <a:spcBef>
                <a:spcPct val="0"/>
              </a:spcBef>
              <a:spcAft>
                <a:spcPct val="0"/>
              </a:spcAft>
              <a:defRPr sz="1400">
                <a:solidFill>
                  <a:schemeClr val="tx1"/>
                </a:solidFill>
                <a:latin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B74C3707-EAF3-407D-B5DC-506F3A2B2C20}" type="slidenum">
              <a:rPr kumimoji="0" lang="tr-TR"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14</a:t>
            </a:fld>
            <a:endParaRPr kumimoji="0" lang="tr-TR"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78402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b="1" dirty="0"/>
              <a:t>Destek Kapsamı </a:t>
            </a:r>
            <a:endParaRPr lang="tr-TR" b="0" dirty="0"/>
          </a:p>
          <a:p>
            <a:pPr eaLnBrk="1" hangingPunct="1">
              <a:spcBef>
                <a:spcPct val="0"/>
              </a:spcBef>
            </a:pPr>
            <a:endParaRPr lang="tr-TR" b="0" dirty="0"/>
          </a:p>
          <a:p>
            <a:pPr marL="171708" indent="-171708" eaLnBrk="1" hangingPunct="1">
              <a:spcBef>
                <a:spcPct val="0"/>
              </a:spcBef>
              <a:buFontTx/>
              <a:buChar char="-"/>
            </a:pPr>
            <a:r>
              <a:rPr lang="tr-TR" dirty="0"/>
              <a:t>İşbirliği kuruluşlarınca düzenlenen sanal fuar organizasyonu çerçevesinde aşağıda belirtilen giderler desteklenir: </a:t>
            </a:r>
          </a:p>
          <a:p>
            <a:pPr eaLnBrk="1" hangingPunct="1">
              <a:spcBef>
                <a:spcPct val="0"/>
              </a:spcBef>
            </a:pPr>
            <a:endParaRPr lang="tr-TR" dirty="0"/>
          </a:p>
          <a:p>
            <a:pPr marL="228943" indent="-228943" eaLnBrk="1" hangingPunct="1">
              <a:spcBef>
                <a:spcPct val="0"/>
              </a:spcBef>
              <a:buFontTx/>
              <a:buAutoNum type="alphaLcParenR"/>
            </a:pPr>
            <a:r>
              <a:rPr lang="tr-TR" dirty="0"/>
              <a:t>Sanal fuar organizasyonu tanıtımı kapsamındaki harcamaların en az % 80’i yurt dışına yönelik olmak kaydıyla, internet, mobil ve benzeri dijital ortamları da içeren yazılı ve görsel iletişim veya reklam kampanyalarına dair hizmet giderleri, </a:t>
            </a:r>
          </a:p>
          <a:p>
            <a:pPr marL="228943" indent="-228943" eaLnBrk="1" hangingPunct="1">
              <a:spcBef>
                <a:spcPct val="0"/>
              </a:spcBef>
              <a:buFontTx/>
              <a:buAutoNum type="alphaLcParenR"/>
            </a:pPr>
            <a:r>
              <a:rPr lang="tr-TR" dirty="0"/>
              <a:t>Sanal fuar organizasyonun planlamasına ve koordinasyonuna yönelik hizmet giderleri, </a:t>
            </a:r>
          </a:p>
          <a:p>
            <a:pPr marL="228943" indent="-228943" eaLnBrk="1" hangingPunct="1">
              <a:spcBef>
                <a:spcPct val="0"/>
              </a:spcBef>
              <a:buFontTx/>
              <a:buAutoNum type="alphaLcParenR"/>
            </a:pPr>
            <a:r>
              <a:rPr lang="tr-TR" dirty="0"/>
              <a:t>Eşleştirme ve ikili iş görüşmelerinin organizasyonuna ilişkin giderler, </a:t>
            </a:r>
          </a:p>
          <a:p>
            <a:pPr marL="228943" indent="-228943" eaLnBrk="1" hangingPunct="1">
              <a:spcBef>
                <a:spcPct val="0"/>
              </a:spcBef>
              <a:buFontTx/>
              <a:buAutoNum type="alphaLcParenR"/>
            </a:pPr>
            <a:r>
              <a:rPr lang="tr-TR" dirty="0"/>
              <a:t>Sanal fuar organizasyonunun gerçekleştirildiği platformlara ödenen giderler. </a:t>
            </a:r>
          </a:p>
          <a:p>
            <a:pPr eaLnBrk="1" hangingPunct="1">
              <a:spcBef>
                <a:spcPct val="0"/>
              </a:spcBef>
            </a:pPr>
            <a:endParaRPr lang="tr-TR" dirty="0"/>
          </a:p>
          <a:p>
            <a:pPr marL="171708" indent="-171708" eaLnBrk="1" hangingPunct="1">
              <a:spcBef>
                <a:spcPct val="0"/>
              </a:spcBef>
              <a:buFontTx/>
              <a:buChar char="-"/>
            </a:pPr>
            <a:r>
              <a:rPr lang="tr-TR" dirty="0"/>
              <a:t>(a) bendi kapsamındaki faaliyetler yabancı şirket, kurum ve kuruluşları hedeflemek üzere İngilizce ve/veya ihtiyaç duyulan dillerde yapılır. </a:t>
            </a:r>
          </a:p>
          <a:p>
            <a:pPr marL="171708" indent="-171708" eaLnBrk="1" hangingPunct="1">
              <a:spcBef>
                <a:spcPct val="0"/>
              </a:spcBef>
              <a:buFontTx/>
              <a:buChar char="-"/>
            </a:pPr>
            <a:r>
              <a:rPr lang="tr-TR" dirty="0"/>
              <a:t>(a) bendi kapsamındaki faaliyetlerin birden çok dilde yapılması durumunda; tanıtım harcamalarına ilişkin düzenlenen sözleşmeye konu tanıtım unsurlarının hangi ülkelerde kullanılacağının belirtilmesi gerekir.</a:t>
            </a:r>
          </a:p>
          <a:p>
            <a:pPr marL="171708" indent="-171708" eaLnBrk="1" hangingPunct="1">
              <a:spcBef>
                <a:spcPct val="0"/>
              </a:spcBef>
              <a:buFontTx/>
              <a:buChar char="-"/>
            </a:pPr>
            <a:r>
              <a:rPr lang="tr-TR" dirty="0"/>
              <a:t>Sanal fuar organizasyonu başvurusunun Bakanlık evrak kaydına giriş yaptığı tarihten önce işbirliği kuruluşu tarafından yapılan tanıtım harcamaları destek kapsamında değerlendirmeye alınmaz. </a:t>
            </a:r>
          </a:p>
          <a:p>
            <a:pPr marL="171708" indent="-171708" eaLnBrk="1" hangingPunct="1">
              <a:spcBef>
                <a:spcPct val="0"/>
              </a:spcBef>
              <a:buFontTx/>
              <a:buChar char="-"/>
            </a:pPr>
            <a:r>
              <a:rPr lang="tr-TR" dirty="0"/>
              <a:t>Bir sanal fuar organizasyonunun destek kapsamına alınabilmesi için katılımcı sayısının 50’den ve fuar süresince sanal fuar </a:t>
            </a:r>
            <a:r>
              <a:rPr lang="tr-TR" dirty="0" err="1"/>
              <a:t>portalına</a:t>
            </a:r>
            <a:r>
              <a:rPr lang="tr-TR" dirty="0"/>
              <a:t> giriş yapacak çevrimiçi ziyaretçi sayısının da 250’den az olmaması gerekir. </a:t>
            </a:r>
          </a:p>
          <a:p>
            <a:pPr marL="171708" indent="-171708" eaLnBrk="1" hangingPunct="1">
              <a:spcBef>
                <a:spcPct val="0"/>
              </a:spcBef>
              <a:buFontTx/>
              <a:buChar char="-"/>
            </a:pPr>
            <a:r>
              <a:rPr lang="tr-TR" dirty="0"/>
              <a:t>Yabancı ziyaretçi sayısının, toplam ziyaretçi sayısının yarısından az olmaması gerekir. </a:t>
            </a:r>
          </a:p>
          <a:p>
            <a:pPr marL="171708" indent="-171708" eaLnBrk="1" hangingPunct="1">
              <a:spcBef>
                <a:spcPct val="0"/>
              </a:spcBef>
              <a:buFontTx/>
              <a:buChar char="-"/>
            </a:pPr>
            <a:r>
              <a:rPr lang="tr-TR" dirty="0"/>
              <a:t>İşbirliği kuruluşu tarafından iletilen sanal fuar organizasyonu projesinde hedeflenen katılımcı ve ziyaretçi sayılarının bu maddenin birinci ve ikinci fıkrasında yer alan şartları sağlamaması durumunda söz konusu proje destek kapsamına alınmaz. </a:t>
            </a:r>
          </a:p>
          <a:p>
            <a:pPr marL="171708" indent="-171708" eaLnBrk="1" hangingPunct="1">
              <a:spcBef>
                <a:spcPct val="0"/>
              </a:spcBef>
              <a:buFontTx/>
              <a:buChar char="-"/>
            </a:pPr>
            <a:r>
              <a:rPr lang="tr-TR" dirty="0"/>
              <a:t>Sanal fuar organizasyonunun bu maddenin birinci ve ikinci fıkralarında yer alan şartları sağlamadığının fuar sonrasında tespit edilmesi halinde proje destek kapsamına alınmış olsa dahi destek başvurusu değerlendirmeye alınmaz. </a:t>
            </a:r>
          </a:p>
          <a:p>
            <a:pPr marL="171708" indent="-171708" eaLnBrk="1" hangingPunct="1">
              <a:spcBef>
                <a:spcPct val="0"/>
              </a:spcBef>
              <a:buFontTx/>
              <a:buChar char="-"/>
            </a:pPr>
            <a:r>
              <a:rPr lang="tr-TR" dirty="0"/>
              <a:t>Bu maddenin birinci ve ikinci fıkralarında yer alan şartları taşımayan sanal fuar organizasyonu başvurularından, dış ticaret politikaları, ihracat stratejileri ve ekonomik öncelikler doğrultusunda Bakanlıkça belirlenenler destek kapsamına alınabilir. </a:t>
            </a:r>
          </a:p>
          <a:p>
            <a:pPr marL="171708" indent="-171708" eaLnBrk="1" hangingPunct="1">
              <a:spcBef>
                <a:spcPct val="0"/>
              </a:spcBef>
              <a:buFontTx/>
              <a:buChar char="-"/>
            </a:pPr>
            <a:r>
              <a:rPr lang="tr-TR" dirty="0"/>
              <a:t>Sanal fuar organizasyonunun destek kapsamına alınabilmesi için fiziksel fuarlardaki unsurların dijital ortama yansıtılarak düzenlenmiş olması gerekir. </a:t>
            </a:r>
          </a:p>
          <a:p>
            <a:pPr marL="171708" indent="-171708" eaLnBrk="1" hangingPunct="1">
              <a:spcBef>
                <a:spcPct val="0"/>
              </a:spcBef>
              <a:buFontTx/>
              <a:buChar char="-"/>
            </a:pPr>
            <a:r>
              <a:rPr lang="tr-TR" dirty="0"/>
              <a:t>Hazırlanan tanıtım unsurlarında Ticaret Bakanlığı ve Türkiye Markası Logosu kullanılır.</a:t>
            </a:r>
          </a:p>
          <a:p>
            <a:pPr marL="171708" indent="-171708" eaLnBrk="1" hangingPunct="1">
              <a:spcBef>
                <a:spcPct val="0"/>
              </a:spcBef>
              <a:buFontTx/>
              <a:buChar char="-"/>
            </a:pPr>
            <a:endParaRPr lang="tr-TR" dirty="0"/>
          </a:p>
          <a:p>
            <a:pPr eaLnBrk="1" hangingPunct="1">
              <a:spcBef>
                <a:spcPct val="0"/>
              </a:spcBef>
            </a:pPr>
            <a:r>
              <a:rPr lang="tr-TR" b="1" dirty="0"/>
              <a:t>Onay Başvurusu ve Değerlendirme </a:t>
            </a:r>
            <a:endParaRPr lang="tr-TR" dirty="0"/>
          </a:p>
          <a:p>
            <a:pPr eaLnBrk="1" hangingPunct="1">
              <a:spcBef>
                <a:spcPct val="0"/>
              </a:spcBef>
            </a:pPr>
            <a:endParaRPr lang="tr-TR" dirty="0"/>
          </a:p>
          <a:p>
            <a:pPr marL="171708" indent="-171708" eaLnBrk="1" hangingPunct="1">
              <a:spcBef>
                <a:spcPct val="0"/>
              </a:spcBef>
              <a:buFontTx/>
              <a:buChar char="-"/>
            </a:pPr>
            <a:r>
              <a:rPr lang="tr-TR" dirty="0"/>
              <a:t>İşbirliği kuruluşlarının tek başına veya diğer işbirliği kuruluşları ile birlikte düzenleyeceği sanal fuar organizasyonu için, EK-D’nin birinci kısmında belirtilen başvuru belgeleri ile birlikte program başlangıç tarihinden en az 6 ay önce Bakanlığa onay başvurusunda bulunulur. </a:t>
            </a:r>
          </a:p>
          <a:p>
            <a:pPr marL="171708" indent="-171708" eaLnBrk="1" hangingPunct="1">
              <a:spcBef>
                <a:spcPct val="0"/>
              </a:spcBef>
              <a:buFontTx/>
              <a:buChar char="-"/>
            </a:pPr>
            <a:r>
              <a:rPr lang="tr-TR" dirty="0"/>
              <a:t>Başvuru dosyasında eksik belge olması durumunda, işbirliği kuruluşuna eksik belge bildirim yazısı iletilir. –</a:t>
            </a:r>
          </a:p>
          <a:p>
            <a:pPr marL="171708" indent="-171708" eaLnBrk="1" hangingPunct="1">
              <a:spcBef>
                <a:spcPct val="0"/>
              </a:spcBef>
              <a:buFontTx/>
              <a:buChar char="-"/>
            </a:pPr>
            <a:r>
              <a:rPr lang="tr-TR" dirty="0"/>
              <a:t>İşbirliği kuruluşları, onaylanan sanal fuar organizasyonlarına ilişkin kesinleşmiş olan yerli ve yabancı katılımcı listelerini (EK-D-2), programın başlangıç tarihinden en geç 7 (yedi) iş günü öncesine kadar Bakanlığa iletir. </a:t>
            </a:r>
          </a:p>
          <a:p>
            <a:pPr marL="171708" indent="-171708" eaLnBrk="1" hangingPunct="1">
              <a:spcBef>
                <a:spcPct val="0"/>
              </a:spcBef>
              <a:buFontTx/>
              <a:buChar char="-"/>
            </a:pPr>
            <a:r>
              <a:rPr lang="tr-TR" dirty="0"/>
              <a:t>Bakanlık, gerek görülmesi halinde başvuru olmaksızın sanal fuar organizasyonu gerçekleştirmek hususunda işbirliği kuruluşlarını resen görevlendirebilir. </a:t>
            </a:r>
          </a:p>
          <a:p>
            <a:pPr marL="171708" indent="-171708" eaLnBrk="1" hangingPunct="1">
              <a:spcBef>
                <a:spcPct val="0"/>
              </a:spcBef>
              <a:buFontTx/>
              <a:buChar char="-"/>
            </a:pPr>
            <a:r>
              <a:rPr lang="tr-TR" dirty="0"/>
              <a:t>Birinci fıkrada yer alan süre şartına tabi olmaksızın, özel ve zorunlu hallerde, başvuruda bulunan işbirliği kuruluşlarının tek başına veya diğer işbirliği kuruluşları ile birlikte düzenleyeceği sanal fuar organizasyonunu destek kapsamına almaya Bakanlık  yetkilidir. </a:t>
            </a:r>
          </a:p>
          <a:p>
            <a:pPr marL="171708" indent="-171708" eaLnBrk="1" hangingPunct="1">
              <a:spcBef>
                <a:spcPct val="0"/>
              </a:spcBef>
              <a:buFontTx/>
              <a:buChar char="-"/>
            </a:pPr>
            <a:endParaRPr lang="tr-TR" dirty="0"/>
          </a:p>
          <a:p>
            <a:pPr eaLnBrk="1" hangingPunct="1">
              <a:spcBef>
                <a:spcPct val="0"/>
              </a:spcBef>
            </a:pPr>
            <a:r>
              <a:rPr lang="tr-TR" b="1" dirty="0"/>
              <a:t>Sanal Fuar Organizasyonlarının İzlenmesi </a:t>
            </a:r>
            <a:endParaRPr lang="tr-TR" dirty="0"/>
          </a:p>
          <a:p>
            <a:pPr eaLnBrk="1" hangingPunct="1">
              <a:spcBef>
                <a:spcPct val="0"/>
              </a:spcBef>
            </a:pPr>
            <a:endParaRPr lang="tr-TR" dirty="0"/>
          </a:p>
          <a:p>
            <a:pPr marL="171708" indent="-171708" eaLnBrk="1" hangingPunct="1">
              <a:spcBef>
                <a:spcPct val="0"/>
              </a:spcBef>
              <a:buFontTx/>
              <a:buChar char="-"/>
            </a:pPr>
            <a:r>
              <a:rPr lang="tr-TR" dirty="0"/>
              <a:t>Sanal fuar organizasyonu gerçekleşirken Bakanlık ve/veya ilgili İBGS temsilcisi/temsilcileri tarafından izlenebilir. </a:t>
            </a:r>
          </a:p>
          <a:p>
            <a:pPr marL="171708" indent="-171708" eaLnBrk="1" hangingPunct="1">
              <a:spcBef>
                <a:spcPct val="0"/>
              </a:spcBef>
              <a:buFontTx/>
              <a:buChar char="-"/>
            </a:pPr>
            <a:r>
              <a:rPr lang="tr-TR" dirty="0"/>
              <a:t>Bu durumda, işbirliği kuruluşu fuarın başlangıç tarihinden 3 gün önce desteğe konu sanal fuar organizasyonun görüntülenebilmesi ve takip edilebilmesi için Bakanlığa gerekli tanımlamaları (kullanıcı adı, şifre vb.) sağlar.</a:t>
            </a:r>
          </a:p>
          <a:p>
            <a:pPr marL="171708" indent="-171708" eaLnBrk="1" hangingPunct="1">
              <a:spcBef>
                <a:spcPct val="0"/>
              </a:spcBef>
              <a:buFontTx/>
              <a:buChar char="-"/>
            </a:pPr>
            <a:endParaRPr lang="tr-TR" dirty="0"/>
          </a:p>
          <a:p>
            <a:pPr eaLnBrk="1" hangingPunct="1">
              <a:spcBef>
                <a:spcPct val="0"/>
              </a:spcBef>
            </a:pPr>
            <a:r>
              <a:rPr lang="tr-TR" b="1" dirty="0"/>
              <a:t>İşbirliği Kuruluşunun Görev ve Sorumlulukları</a:t>
            </a:r>
            <a:r>
              <a:rPr lang="tr-TR" dirty="0"/>
              <a:t> </a:t>
            </a:r>
          </a:p>
          <a:p>
            <a:pPr eaLnBrk="1" hangingPunct="1">
              <a:spcBef>
                <a:spcPct val="0"/>
              </a:spcBef>
            </a:pPr>
            <a:endParaRPr lang="tr-TR" dirty="0"/>
          </a:p>
          <a:p>
            <a:pPr marL="171708" indent="-171708" eaLnBrk="1" hangingPunct="1">
              <a:spcBef>
                <a:spcPct val="0"/>
              </a:spcBef>
              <a:buFontTx/>
              <a:buChar char="-"/>
            </a:pPr>
            <a:r>
              <a:rPr lang="tr-TR" dirty="0"/>
              <a:t>İşbirliği kuruluşları aşağıda belirtilen hususlarda görevli ve sorumludurlar: </a:t>
            </a:r>
          </a:p>
          <a:p>
            <a:pPr eaLnBrk="1" hangingPunct="1">
              <a:spcBef>
                <a:spcPct val="0"/>
              </a:spcBef>
            </a:pPr>
            <a:endParaRPr lang="tr-TR" dirty="0"/>
          </a:p>
          <a:p>
            <a:pPr marL="228943" indent="-228943" eaLnBrk="1" hangingPunct="1">
              <a:spcBef>
                <a:spcPct val="0"/>
              </a:spcBef>
              <a:buFontTx/>
              <a:buAutoNum type="alphaLcParenR"/>
            </a:pPr>
            <a:r>
              <a:rPr lang="tr-TR" dirty="0"/>
              <a:t>Sanal fuar organizasyonu bitimini müteakip 15 gün içerisinde ayrıntılı olarak hazırlanmış katılımcı ve ziyaretçi istatistikleri raporunu Bakanlığa iletir. </a:t>
            </a:r>
          </a:p>
          <a:p>
            <a:pPr marL="228943" indent="-228943" eaLnBrk="1" hangingPunct="1">
              <a:spcBef>
                <a:spcPct val="0"/>
              </a:spcBef>
              <a:buFontTx/>
              <a:buAutoNum type="alphaLcParenR"/>
            </a:pPr>
            <a:r>
              <a:rPr lang="tr-TR" dirty="0"/>
              <a:t>Bakanlık tarafından gerekli görülmesi halinde sanal fuar organizasyonu esnasında Bakanlık adına ücretsiz stant ve stant alanı temin eder. </a:t>
            </a:r>
          </a:p>
          <a:p>
            <a:pPr marL="228943" indent="-228943" eaLnBrk="1" hangingPunct="1">
              <a:spcBef>
                <a:spcPct val="0"/>
              </a:spcBef>
              <a:buFontTx/>
              <a:buAutoNum type="alphaLcParenR"/>
            </a:pPr>
            <a:r>
              <a:rPr lang="tr-TR" dirty="0"/>
              <a:t>Bakanlık tarafından organizasyonla ilgili verilebilecek diğer görevleri yerine getirir. </a:t>
            </a:r>
          </a:p>
          <a:p>
            <a:pPr eaLnBrk="1" hangingPunct="1">
              <a:spcBef>
                <a:spcPct val="0"/>
              </a:spcBef>
            </a:pPr>
            <a:endParaRPr lang="tr-TR" dirty="0"/>
          </a:p>
          <a:p>
            <a:pPr marL="171708" indent="-171708" eaLnBrk="1" hangingPunct="1">
              <a:spcBef>
                <a:spcPct val="0"/>
              </a:spcBef>
              <a:buFontTx/>
              <a:buChar char="-"/>
            </a:pPr>
            <a:r>
              <a:rPr lang="tr-TR" dirty="0"/>
              <a:t>Bu madde kapsamındaki yükümlülüklerini yerine getirmediği tespit edilen işbirliği kuruluşunun söz konusu destek müracaatı değerlendirmeye alınmaz.</a:t>
            </a:r>
          </a:p>
          <a:p>
            <a:pPr marL="171708" indent="-171708" eaLnBrk="1" hangingPunct="1">
              <a:spcBef>
                <a:spcPct val="0"/>
              </a:spcBef>
              <a:buFontTx/>
              <a:buChar char="-"/>
            </a:pPr>
            <a:endParaRPr lang="tr-TR" dirty="0"/>
          </a:p>
          <a:p>
            <a:pPr eaLnBrk="1" hangingPunct="1">
              <a:spcBef>
                <a:spcPct val="0"/>
              </a:spcBef>
            </a:pPr>
            <a:r>
              <a:rPr lang="tr-TR" b="1" dirty="0"/>
              <a:t>Destek Ödemesi</a:t>
            </a:r>
          </a:p>
          <a:p>
            <a:pPr eaLnBrk="1" hangingPunct="1">
              <a:spcBef>
                <a:spcPct val="0"/>
              </a:spcBef>
            </a:pPr>
            <a:endParaRPr lang="tr-TR" b="1" dirty="0"/>
          </a:p>
          <a:p>
            <a:pPr marL="171708" indent="-171708" eaLnBrk="1" hangingPunct="1">
              <a:spcBef>
                <a:spcPct val="0"/>
              </a:spcBef>
              <a:buFontTx/>
              <a:buChar char="-"/>
            </a:pPr>
            <a:r>
              <a:rPr lang="tr-TR" dirty="0"/>
              <a:t>Bu destek için işbirliği kuruluşlarının destek başvurularını, faaliyetin gerçekleşmesini müteakip, sanal fuar katılımı desteği için EK C’nin ikinci kısmında yer alan belgelerle sanal fuar organizasyonu desteği için ise Ek D’nin ikinci kısmında yer alan belgelerle birlikte, faaliyet bitiş tarihinden itibaren en geç 3 (üç) ay içerisinde Bakanlıkça belirlenen </a:t>
            </a:r>
            <a:r>
              <a:rPr lang="tr-TR" dirty="0" err="1"/>
              <a:t>İBGS’ye</a:t>
            </a:r>
            <a:r>
              <a:rPr lang="tr-TR" dirty="0"/>
              <a:t> yapmaları gerekir. </a:t>
            </a:r>
            <a:endParaRPr lang="tr-TR" b="1" dirty="0"/>
          </a:p>
          <a:p>
            <a:pPr marL="171708" indent="-171708" eaLnBrk="1" hangingPunct="1">
              <a:spcBef>
                <a:spcPct val="0"/>
              </a:spcBef>
              <a:buFontTx/>
              <a:buChar char="-"/>
            </a:pPr>
            <a:r>
              <a:rPr lang="tr-TR" dirty="0"/>
              <a:t>Bu destekten yararlanmak için başvuranların ise eksik bilgi ve belgelerini bildirim tarihinden itibaren en geç 2 ay içerisinde tamamlamaları gerekir. Eksikliklerin belirtilen süreler içerisinde tamamlanmaması halinde şirket/işbirliği kuruluşunun destek başvurusunun, mevcut evraklar çerçevesinde tekemmül etmiş harcama kalemleri için destek ödemesi yapılır. </a:t>
            </a:r>
          </a:p>
        </p:txBody>
      </p:sp>
      <p:sp>
        <p:nvSpPr>
          <p:cNvPr id="5939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400">
                <a:solidFill>
                  <a:schemeClr val="tx1"/>
                </a:solidFill>
                <a:latin typeface="Arial" charset="0"/>
              </a:defRPr>
            </a:lvl1pPr>
            <a:lvl2pPr marL="744065" indent="-286178" eaLnBrk="0" hangingPunct="0">
              <a:defRPr sz="1400">
                <a:solidFill>
                  <a:schemeClr val="tx1"/>
                </a:solidFill>
                <a:latin typeface="Arial" charset="0"/>
              </a:defRPr>
            </a:lvl2pPr>
            <a:lvl3pPr marL="1144715" indent="-228943" eaLnBrk="0" hangingPunct="0">
              <a:defRPr sz="1400">
                <a:solidFill>
                  <a:schemeClr val="tx1"/>
                </a:solidFill>
                <a:latin typeface="Arial" charset="0"/>
              </a:defRPr>
            </a:lvl3pPr>
            <a:lvl4pPr marL="1602601" indent="-228943" eaLnBrk="0" hangingPunct="0">
              <a:defRPr sz="1400">
                <a:solidFill>
                  <a:schemeClr val="tx1"/>
                </a:solidFill>
                <a:latin typeface="Arial" charset="0"/>
              </a:defRPr>
            </a:lvl4pPr>
            <a:lvl5pPr marL="2060487" indent="-228943" eaLnBrk="0" hangingPunct="0">
              <a:defRPr sz="1400">
                <a:solidFill>
                  <a:schemeClr val="tx1"/>
                </a:solidFill>
                <a:latin typeface="Arial" charset="0"/>
              </a:defRPr>
            </a:lvl5pPr>
            <a:lvl6pPr marL="2518373" indent="-228943" algn="ctr" eaLnBrk="0" fontAlgn="base" hangingPunct="0">
              <a:spcBef>
                <a:spcPct val="0"/>
              </a:spcBef>
              <a:spcAft>
                <a:spcPct val="0"/>
              </a:spcAft>
              <a:defRPr sz="1400">
                <a:solidFill>
                  <a:schemeClr val="tx1"/>
                </a:solidFill>
                <a:latin typeface="Arial" charset="0"/>
              </a:defRPr>
            </a:lvl6pPr>
            <a:lvl7pPr marL="2976259" indent="-228943" algn="ctr" eaLnBrk="0" fontAlgn="base" hangingPunct="0">
              <a:spcBef>
                <a:spcPct val="0"/>
              </a:spcBef>
              <a:spcAft>
                <a:spcPct val="0"/>
              </a:spcAft>
              <a:defRPr sz="1400">
                <a:solidFill>
                  <a:schemeClr val="tx1"/>
                </a:solidFill>
                <a:latin typeface="Arial" charset="0"/>
              </a:defRPr>
            </a:lvl7pPr>
            <a:lvl8pPr marL="3434145" indent="-228943" algn="ctr" eaLnBrk="0" fontAlgn="base" hangingPunct="0">
              <a:spcBef>
                <a:spcPct val="0"/>
              </a:spcBef>
              <a:spcAft>
                <a:spcPct val="0"/>
              </a:spcAft>
              <a:defRPr sz="1400">
                <a:solidFill>
                  <a:schemeClr val="tx1"/>
                </a:solidFill>
                <a:latin typeface="Arial" charset="0"/>
              </a:defRPr>
            </a:lvl8pPr>
            <a:lvl9pPr marL="3892031" indent="-228943" algn="ctr" eaLnBrk="0" fontAlgn="base" hangingPunct="0">
              <a:spcBef>
                <a:spcPct val="0"/>
              </a:spcBef>
              <a:spcAft>
                <a:spcPct val="0"/>
              </a:spcAft>
              <a:defRPr sz="1400">
                <a:solidFill>
                  <a:schemeClr val="tx1"/>
                </a:solidFill>
                <a:latin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B74C3707-EAF3-407D-B5DC-506F3A2B2C20}" type="slidenum">
              <a:rPr kumimoji="0" lang="tr-TR"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15</a:t>
            </a:fld>
            <a:endParaRPr kumimoji="0" lang="tr-TR"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943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5628363" y="2"/>
            <a:ext cx="4311829" cy="339757"/>
          </a:xfrm>
          <a:prstGeom prst="rect">
            <a:avLst/>
          </a:prstGeom>
          <a:noFill/>
          <a:ln w="9525">
            <a:noFill/>
            <a:miter lim="800000"/>
            <a:headEnd/>
            <a:tailEnd/>
          </a:ln>
        </p:spPr>
        <p:txBody>
          <a:bodyPr wrap="none" lIns="91677" tIns="45839" rIns="91677" bIns="45839" anchor="ctr"/>
          <a:lstStyle/>
          <a:p>
            <a:pPr eaLnBrk="1" hangingPunct="1"/>
            <a:endParaRPr lang="tr-TR" altLang="tr-TR"/>
          </a:p>
        </p:txBody>
      </p:sp>
      <p:sp>
        <p:nvSpPr>
          <p:cNvPr id="74755" name="Rectangle 3"/>
          <p:cNvSpPr>
            <a:spLocks noChangeArrowheads="1"/>
          </p:cNvSpPr>
          <p:nvPr/>
        </p:nvSpPr>
        <p:spPr bwMode="auto">
          <a:xfrm>
            <a:off x="5628363" y="6467353"/>
            <a:ext cx="4311829" cy="340845"/>
          </a:xfrm>
          <a:prstGeom prst="rect">
            <a:avLst/>
          </a:prstGeom>
          <a:noFill/>
          <a:ln w="9525">
            <a:noFill/>
            <a:miter lim="800000"/>
            <a:headEnd/>
            <a:tailEnd/>
          </a:ln>
        </p:spPr>
        <p:txBody>
          <a:bodyPr lIns="90723" tIns="44565" rIns="90723" bIns="44565" anchor="b"/>
          <a:lstStyle/>
          <a:p>
            <a:pPr algn="r"/>
            <a:r>
              <a:rPr lang="tr-TR" altLang="tr-TR" sz="1200"/>
              <a:t>2</a:t>
            </a:r>
            <a:endParaRPr lang="tr-TR" altLang="tr-TR" sz="1200">
              <a:latin typeface="Arial Tur"/>
            </a:endParaRPr>
          </a:p>
        </p:txBody>
      </p:sp>
      <p:sp>
        <p:nvSpPr>
          <p:cNvPr id="74756" name="Rectangle 4"/>
          <p:cNvSpPr>
            <a:spLocks noChangeArrowheads="1"/>
          </p:cNvSpPr>
          <p:nvPr/>
        </p:nvSpPr>
        <p:spPr bwMode="auto">
          <a:xfrm>
            <a:off x="4" y="6467353"/>
            <a:ext cx="4309506" cy="340845"/>
          </a:xfrm>
          <a:prstGeom prst="rect">
            <a:avLst/>
          </a:prstGeom>
          <a:noFill/>
          <a:ln w="9525">
            <a:noFill/>
            <a:miter lim="800000"/>
            <a:headEnd/>
            <a:tailEnd/>
          </a:ln>
        </p:spPr>
        <p:txBody>
          <a:bodyPr wrap="none" lIns="91677" tIns="45839" rIns="91677" bIns="45839" anchor="ctr"/>
          <a:lstStyle/>
          <a:p>
            <a:pPr eaLnBrk="1" hangingPunct="1"/>
            <a:endParaRPr lang="tr-TR" altLang="tr-TR"/>
          </a:p>
        </p:txBody>
      </p:sp>
      <p:sp>
        <p:nvSpPr>
          <p:cNvPr id="74757" name="Rectangle 5"/>
          <p:cNvSpPr>
            <a:spLocks noChangeArrowheads="1"/>
          </p:cNvSpPr>
          <p:nvPr/>
        </p:nvSpPr>
        <p:spPr bwMode="auto">
          <a:xfrm>
            <a:off x="4" y="2"/>
            <a:ext cx="4309506" cy="339757"/>
          </a:xfrm>
          <a:prstGeom prst="rect">
            <a:avLst/>
          </a:prstGeom>
          <a:noFill/>
          <a:ln w="9525">
            <a:noFill/>
            <a:miter lim="800000"/>
            <a:headEnd/>
            <a:tailEnd/>
          </a:ln>
        </p:spPr>
        <p:txBody>
          <a:bodyPr wrap="none" lIns="91677" tIns="45839" rIns="91677" bIns="45839" anchor="ctr"/>
          <a:lstStyle/>
          <a:p>
            <a:pPr eaLnBrk="1" hangingPunct="1"/>
            <a:endParaRPr lang="tr-TR" altLang="tr-TR"/>
          </a:p>
        </p:txBody>
      </p:sp>
      <p:sp>
        <p:nvSpPr>
          <p:cNvPr id="74758" name="Rectangle 6"/>
          <p:cNvSpPr>
            <a:spLocks noGrp="1" noRot="1" noChangeAspect="1" noChangeArrowheads="1" noTextEdit="1"/>
          </p:cNvSpPr>
          <p:nvPr>
            <p:ph type="sldImg"/>
          </p:nvPr>
        </p:nvSpPr>
        <p:spPr bwMode="auto">
          <a:xfrm>
            <a:off x="3278188" y="515938"/>
            <a:ext cx="3392487" cy="2544762"/>
          </a:xfrm>
          <a:solidFill>
            <a:srgbClr val="FFFFFF"/>
          </a:solidFill>
          <a:ln cap="flat">
            <a:solidFill>
              <a:srgbClr val="000000"/>
            </a:solidFill>
            <a:miter lim="800000"/>
            <a:headEnd/>
            <a:tailEnd/>
          </a:ln>
        </p:spPr>
      </p:sp>
      <p:sp>
        <p:nvSpPr>
          <p:cNvPr id="74759" name="Rectangle 7"/>
          <p:cNvSpPr>
            <a:spLocks noGrp="1" noChangeArrowheads="1"/>
          </p:cNvSpPr>
          <p:nvPr>
            <p:ph type="body" idx="1"/>
          </p:nvPr>
        </p:nvSpPr>
        <p:spPr bwMode="auto">
          <a:xfrm>
            <a:off x="991467" y="3235311"/>
            <a:ext cx="7957260" cy="3064342"/>
          </a:xfrm>
          <a:noFill/>
        </p:spPr>
        <p:txBody>
          <a:bodyPr wrap="square" lIns="90723" tIns="44565" rIns="90723" bIns="44565" numCol="1" anchor="t" anchorCtr="0" compatLnSpc="1">
            <a:prstTxWarp prst="textNoShape">
              <a:avLst/>
            </a:prstTxWarp>
          </a:bodyPr>
          <a:lstStyle/>
          <a:p>
            <a:r>
              <a:rPr lang="tr-TR" altLang="tr-TR" dirty="0"/>
              <a:t>SGK</a:t>
            </a:r>
            <a:r>
              <a:rPr lang="tr-TR" altLang="tr-TR" baseline="0" dirty="0"/>
              <a:t> veya maliyeye borç var ise mahsup</a:t>
            </a:r>
          </a:p>
          <a:p>
            <a:endParaRPr lang="tr-TR" altLang="tr-TR" baseline="0" dirty="0"/>
          </a:p>
          <a:p>
            <a:r>
              <a:rPr lang="tr-TR" altLang="tr-TR" baseline="0" dirty="0"/>
              <a:t>Merkez bankası kuruyla </a:t>
            </a:r>
            <a:r>
              <a:rPr lang="tr-TR" altLang="tr-TR" baseline="0" dirty="0" err="1"/>
              <a:t>tl</a:t>
            </a:r>
            <a:r>
              <a:rPr lang="tr-TR" altLang="tr-TR" baseline="0" dirty="0"/>
              <a:t> ödeniyor</a:t>
            </a:r>
            <a:endParaRPr lang="tr-TR" altLang="tr-TR" dirty="0"/>
          </a:p>
        </p:txBody>
      </p:sp>
    </p:spTree>
    <p:extLst>
      <p:ext uri="{BB962C8B-B14F-4D97-AF65-F5344CB8AC3E}">
        <p14:creationId xmlns:p14="http://schemas.microsoft.com/office/powerpoint/2010/main" val="806687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	*»1q	0İM </a:t>
            </a:r>
            <a:r>
              <a:rPr lang="tr-TR" dirty="0" err="1"/>
              <a:t>Jbfvdsf</a:t>
            </a:r>
            <a:endParaRPr lang="tr-TR" dirty="0"/>
          </a:p>
          <a:p>
            <a:r>
              <a:rPr lang="tr-TR" dirty="0"/>
              <a:t>01 0ŞİP</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a:solidFill>
                  <a:prstClr val="black"/>
                </a:solidFill>
              </a:rPr>
              <a:pPr>
                <a:defRPr/>
              </a:pPr>
              <a:t>17</a:t>
            </a:fld>
            <a:endParaRPr lang="tr-TR" altLang="tr-TR">
              <a:solidFill>
                <a:prstClr val="black"/>
              </a:solidFill>
            </a:endParaRPr>
          </a:p>
        </p:txBody>
      </p:sp>
    </p:spTree>
    <p:extLst>
      <p:ext uri="{BB962C8B-B14F-4D97-AF65-F5344CB8AC3E}">
        <p14:creationId xmlns:p14="http://schemas.microsoft.com/office/powerpoint/2010/main" val="281587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0659" name="Not Yer Tutucusu 2"/>
          <p:cNvSpPr>
            <a:spLocks noGrp="1"/>
          </p:cNvSpPr>
          <p:nvPr>
            <p:ph type="body" idx="1"/>
          </p:nvPr>
        </p:nvSpPr>
        <p:spPr bwMode="auto">
          <a:noFill/>
        </p:spPr>
        <p:txBody>
          <a:bodyPr wrap="square" numCol="1" anchor="t" anchorCtr="0" compatLnSpc="1">
            <a:prstTxWarp prst="textNoShape">
              <a:avLst/>
            </a:prstTxWarp>
          </a:bodyPr>
          <a:lstStyle/>
          <a:p>
            <a:r>
              <a:rPr lang="tr-TR" sz="1100" b="1" u="sng" dirty="0">
                <a:solidFill>
                  <a:srgbClr val="FF3399"/>
                </a:solidFill>
                <a:latin typeface="Times New Roman" panose="02020603050405020304" pitchFamily="18" charset="0"/>
                <a:cs typeface="Times New Roman" panose="02020603050405020304" pitchFamily="18" charset="0"/>
              </a:rPr>
              <a:t>2017/4 sayılı Karar</a:t>
            </a:r>
          </a:p>
          <a:p>
            <a:endParaRPr lang="tr-TR" sz="1100" u="sng" dirty="0">
              <a:solidFill>
                <a:srgbClr val="FF3399"/>
              </a:solidFill>
              <a:latin typeface="Times New Roman" panose="02020603050405020304" pitchFamily="18" charset="0"/>
              <a:cs typeface="Times New Roman" panose="02020603050405020304" pitchFamily="18" charset="0"/>
            </a:endParaRPr>
          </a:p>
          <a:p>
            <a:pPr defTabSz="457932">
              <a:defRPr/>
            </a:pPr>
            <a:r>
              <a:rPr lang="tr-TR" sz="1100" b="1" dirty="0">
                <a:solidFill>
                  <a:srgbClr val="FF3399"/>
                </a:solidFill>
                <a:latin typeface="Times New Roman" panose="02020603050405020304" pitchFamily="18" charset="0"/>
                <a:cs typeface="Times New Roman" panose="02020603050405020304" pitchFamily="18" charset="0"/>
              </a:rPr>
              <a:t>1. </a:t>
            </a:r>
            <a:r>
              <a:rPr lang="tr-TR" dirty="0"/>
              <a:t>Bu Karar ile katılımcıların yurt dışında gerçekleştirdikleri fuar iştiraklerinin ve organizatörler tarafından yapılan tanıtım harcamalarının desteklenmesi suretiyle, Türk ihraç ürünlerinin dış pazarlarda tanıtılması ve ihracatın artırılmasına katkı sağlanması amaçlanmaktadır.</a:t>
            </a:r>
          </a:p>
          <a:p>
            <a:endParaRPr lang="tr-TR" sz="1100" dirty="0">
              <a:solidFill>
                <a:srgbClr val="FF3399"/>
              </a:solidFill>
              <a:latin typeface="Times New Roman" panose="02020603050405020304" pitchFamily="18" charset="0"/>
              <a:cs typeface="Times New Roman" panose="02020603050405020304" pitchFamily="18" charset="0"/>
            </a:endParaRPr>
          </a:p>
          <a:p>
            <a:r>
              <a:rPr lang="tr-TR" sz="1100" b="1" dirty="0">
                <a:solidFill>
                  <a:srgbClr val="FF3399"/>
                </a:solidFill>
                <a:latin typeface="Times New Roman" panose="02020603050405020304" pitchFamily="18" charset="0"/>
                <a:cs typeface="Times New Roman" panose="02020603050405020304" pitchFamily="18" charset="0"/>
              </a:rPr>
              <a:t>2. </a:t>
            </a:r>
            <a:r>
              <a:rPr lang="tr-TR" dirty="0"/>
              <a:t>Bu Karar kapsamındaki desteklerden Türk Ticaret Kanunu hükümleri çerçevesinde kurulmuş, ihracatçı birliğine üye şirket ile Türkiye’de yerleşik üretici/imalatçı organizasyonları yararlandırılır.</a:t>
            </a:r>
          </a:p>
          <a:p>
            <a:r>
              <a:rPr lang="tr-TR" dirty="0"/>
              <a:t>                                                                                                                                                    </a:t>
            </a:r>
          </a:p>
          <a:p>
            <a:pPr defTabSz="457932">
              <a:defRPr/>
            </a:pPr>
            <a:r>
              <a:rPr lang="tr-TR" sz="1100" b="1" dirty="0">
                <a:solidFill>
                  <a:srgbClr val="FF3399"/>
                </a:solidFill>
                <a:latin typeface="Times New Roman" panose="02020603050405020304" pitchFamily="18" charset="0"/>
                <a:cs typeface="Times New Roman" panose="02020603050405020304" pitchFamily="18" charset="0"/>
              </a:rPr>
              <a:t>3.</a:t>
            </a:r>
            <a:r>
              <a:rPr lang="tr-TR" b="1" dirty="0"/>
              <a:t> Organizatör</a:t>
            </a:r>
            <a:r>
              <a:rPr lang="tr-TR" dirty="0"/>
              <a:t>, 2010/5 sayılı Tebliğ çerçevesinde, Bakanlık tarafından adlarına geçici belge veya belge düzenlenmiş, yurt dışı fuar organizasyonu gerçekleştirme yetkisi verilen firma veya kuruluşları ifade eder. </a:t>
            </a:r>
            <a:r>
              <a:rPr lang="tr-TR" dirty="0">
                <a:solidFill>
                  <a:srgbClr val="FF3399"/>
                </a:solidFill>
                <a:latin typeface="Times New Roman" panose="02020603050405020304" pitchFamily="18" charset="0"/>
                <a:cs typeface="Times New Roman" panose="02020603050405020304" pitchFamily="18" charset="0"/>
              </a:rPr>
              <a:t>Bakanlığımızca halihazırda yetkilendirilmiş 21 organizatör bulunmaktadır.</a:t>
            </a:r>
          </a:p>
          <a:p>
            <a:endParaRPr lang="tr-TR" dirty="0"/>
          </a:p>
          <a:p>
            <a:r>
              <a:rPr lang="tr-TR" b="1" dirty="0"/>
              <a:t>4. Katılımcı</a:t>
            </a:r>
            <a:r>
              <a:rPr lang="tr-TR" dirty="0"/>
              <a:t>, Bu Karar kapsamındaki yurt dışı fuar organizasyonlarına veya Bakanlıkça belirlenerek ilan edilen ve yurt dışında düzenlenen desteklenecek </a:t>
            </a:r>
            <a:r>
              <a:rPr lang="tr-TR" dirty="0" err="1"/>
              <a:t>sektörel</a:t>
            </a:r>
            <a:r>
              <a:rPr lang="tr-TR" dirty="0"/>
              <a:t> nitelikteki uluslararası fuarlar listesinde yer alan fuarlara katılım sağlayan Türk Ticaret Kanunu hükümleri çerçevesinde kurulmuş, </a:t>
            </a:r>
            <a:r>
              <a:rPr lang="tr-TR" b="1" dirty="0"/>
              <a:t>ihracatçı birliğine üye şirket</a:t>
            </a:r>
            <a:r>
              <a:rPr lang="tr-TR" dirty="0"/>
              <a:t> ile </a:t>
            </a:r>
            <a:r>
              <a:rPr lang="tr-TR" b="1" dirty="0"/>
              <a:t>Türkiye’de yerleşik üretici/imalatçı organizasyonu</a:t>
            </a:r>
            <a:r>
              <a:rPr lang="tr-TR" dirty="0"/>
              <a:t>nu ifade eder.</a:t>
            </a:r>
          </a:p>
          <a:p>
            <a:r>
              <a:rPr lang="tr-TR" dirty="0"/>
              <a:t> </a:t>
            </a:r>
          </a:p>
          <a:p>
            <a:pPr defTabSz="457932">
              <a:defRPr/>
            </a:pPr>
            <a:r>
              <a:rPr lang="tr-TR" b="1" dirty="0"/>
              <a:t>5. Üretici/İmalatçı Organizasyonu,</a:t>
            </a:r>
            <a:r>
              <a:rPr lang="tr-TR" dirty="0"/>
              <a:t> aynı üretim dalında faaliyette bulunan üretici ve imalatçı şirketleri bir araya getiren ve temsil eden </a:t>
            </a:r>
            <a:r>
              <a:rPr lang="tr-TR" dirty="0" err="1"/>
              <a:t>sektörel</a:t>
            </a:r>
            <a:r>
              <a:rPr lang="tr-TR" dirty="0"/>
              <a:t> örgütlenmeleri (tanıtım grupları, federasyon, birlik, dernek) ile İhracatçı Birliklerini ifade eder.</a:t>
            </a:r>
          </a:p>
          <a:p>
            <a:endParaRPr lang="tr-TR" altLang="tr-TR" dirty="0"/>
          </a:p>
        </p:txBody>
      </p:sp>
      <p:sp>
        <p:nvSpPr>
          <p:cNvPr id="70660" name="Slayt Numarası Yer Tutucusu 3"/>
          <p:cNvSpPr txBox="1">
            <a:spLocks noGrp="1"/>
          </p:cNvSpPr>
          <p:nvPr/>
        </p:nvSpPr>
        <p:spPr bwMode="auto">
          <a:xfrm>
            <a:off x="5630689" y="6468442"/>
            <a:ext cx="4309506" cy="340846"/>
          </a:xfrm>
          <a:prstGeom prst="rect">
            <a:avLst/>
          </a:prstGeom>
          <a:noFill/>
          <a:ln w="9525">
            <a:noFill/>
            <a:miter lim="800000"/>
            <a:headEnd/>
            <a:tailEnd/>
          </a:ln>
        </p:spPr>
        <p:txBody>
          <a:bodyPr lIns="91586" tIns="45793" rIns="91586" bIns="45793" anchor="b"/>
          <a:lstStyle/>
          <a:p>
            <a:pPr algn="r" eaLnBrk="1" hangingPunct="1"/>
            <a:fld id="{EB0294B7-A04B-463F-9E61-4AF41BA96E69}" type="slidenum">
              <a:rPr lang="en-US" altLang="tr-TR" sz="1200">
                <a:latin typeface="Calibri" pitchFamily="34" charset="0"/>
                <a:cs typeface="Arial" pitchFamily="34" charset="0"/>
              </a:rPr>
              <a:pPr algn="r" eaLnBrk="1" hangingPunct="1"/>
              <a:t>2</a:t>
            </a:fld>
            <a:endParaRPr lang="en-US" altLang="tr-TR" sz="1200">
              <a:latin typeface="Calibri" pitchFamily="34" charset="0"/>
              <a:cs typeface="Arial" pitchFamily="34" charset="0"/>
            </a:endParaRPr>
          </a:p>
        </p:txBody>
      </p:sp>
    </p:spTree>
    <p:extLst>
      <p:ext uri="{BB962C8B-B14F-4D97-AF65-F5344CB8AC3E}">
        <p14:creationId xmlns:p14="http://schemas.microsoft.com/office/powerpoint/2010/main" val="3263913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defTabSz="457932">
              <a:defRPr/>
            </a:pPr>
            <a:r>
              <a:rPr lang="tr-TR" b="1" u="sng" dirty="0"/>
              <a:t>Yurtdışı Fuarlara Katılım Türleri</a:t>
            </a:r>
          </a:p>
          <a:p>
            <a:pPr defTabSz="457932">
              <a:defRPr/>
            </a:pPr>
            <a:endParaRPr lang="tr-TR" b="1" dirty="0"/>
          </a:p>
          <a:p>
            <a:pPr defTabSz="457932">
              <a:defRPr/>
            </a:pPr>
            <a:r>
              <a:rPr lang="tr-TR" b="1" dirty="0"/>
              <a:t>1. Yurt Dışı Fuar Organizasyonu,</a:t>
            </a:r>
            <a:r>
              <a:rPr lang="tr-TR" dirty="0"/>
              <a:t> Türk ihraç ürünlerinin tanıtılması ve pazarlanması amacıyla Bakanlık tarafından görevlendirilen organizatör koordinatörlüğünde yurt dışında düzenlenen; </a:t>
            </a:r>
            <a:r>
              <a:rPr lang="tr-TR" b="1" dirty="0"/>
              <a:t>a)</a:t>
            </a:r>
            <a:r>
              <a:rPr lang="tr-TR" dirty="0"/>
              <a:t> Türk İhraç Ürünleri Fuarı, </a:t>
            </a:r>
            <a:r>
              <a:rPr lang="tr-TR" b="1" dirty="0"/>
              <a:t>b)</a:t>
            </a:r>
            <a:r>
              <a:rPr lang="tr-TR" dirty="0"/>
              <a:t> </a:t>
            </a:r>
            <a:r>
              <a:rPr lang="tr-TR" dirty="0" err="1"/>
              <a:t>Sektörel</a:t>
            </a:r>
            <a:r>
              <a:rPr lang="tr-TR" dirty="0"/>
              <a:t> Türk İhraç Ürünleri Fuarı, </a:t>
            </a:r>
            <a:r>
              <a:rPr lang="tr-TR" b="1" dirty="0"/>
              <a:t>c)</a:t>
            </a:r>
            <a:r>
              <a:rPr lang="tr-TR" dirty="0"/>
              <a:t> Yabancı Firma Katılımlı </a:t>
            </a:r>
            <a:r>
              <a:rPr lang="tr-TR" dirty="0" err="1"/>
              <a:t>Sektörel</a:t>
            </a:r>
            <a:r>
              <a:rPr lang="tr-TR" dirty="0"/>
              <a:t> Fuar ve </a:t>
            </a:r>
            <a:r>
              <a:rPr lang="tr-TR" b="1" dirty="0"/>
              <a:t>d) </a:t>
            </a:r>
            <a:r>
              <a:rPr lang="tr-TR" dirty="0"/>
              <a:t>Milli Katılım organizasyonunu ifade eder.</a:t>
            </a:r>
          </a:p>
          <a:p>
            <a:pPr defTabSz="457932">
              <a:defRPr/>
            </a:pPr>
            <a:endParaRPr lang="tr-TR" dirty="0"/>
          </a:p>
          <a:p>
            <a:r>
              <a:rPr lang="tr-TR" b="1" dirty="0"/>
              <a:t>	A. Türk İhraç Ürünleri Fuarı,</a:t>
            </a:r>
            <a:r>
              <a:rPr lang="tr-TR" dirty="0"/>
              <a:t> </a:t>
            </a:r>
            <a:r>
              <a:rPr lang="tr-TR" u="sng" dirty="0"/>
              <a:t>organizatörlerce</a:t>
            </a:r>
            <a:r>
              <a:rPr lang="tr-TR" dirty="0"/>
              <a:t> yalnızca Türk ihraç ürünlerinin tanıtımı amacıyla düzenlenen yurt dışı fuarları ifade eder.</a:t>
            </a:r>
          </a:p>
          <a:p>
            <a:r>
              <a:rPr lang="tr-TR" dirty="0"/>
              <a:t> 	</a:t>
            </a:r>
            <a:r>
              <a:rPr lang="tr-TR" b="1" dirty="0"/>
              <a:t>B.</a:t>
            </a:r>
            <a:r>
              <a:rPr lang="tr-TR" dirty="0"/>
              <a:t> </a:t>
            </a:r>
            <a:r>
              <a:rPr lang="tr-TR" b="1" dirty="0" err="1"/>
              <a:t>Sektörel</a:t>
            </a:r>
            <a:r>
              <a:rPr lang="tr-TR" b="1" dirty="0"/>
              <a:t> Türk İhraç Ürünleri Fuarı,</a:t>
            </a:r>
            <a:r>
              <a:rPr lang="tr-TR" dirty="0"/>
              <a:t> </a:t>
            </a:r>
            <a:r>
              <a:rPr lang="tr-TR" u="sng" dirty="0"/>
              <a:t>organizatörlerce</a:t>
            </a:r>
            <a:r>
              <a:rPr lang="tr-TR" dirty="0"/>
              <a:t> yalnızca </a:t>
            </a:r>
            <a:r>
              <a:rPr lang="tr-TR" dirty="0" err="1"/>
              <a:t>sektörel</a:t>
            </a:r>
            <a:r>
              <a:rPr lang="tr-TR" dirty="0"/>
              <a:t> Türk ihraç ürünlerinin tanıtımı amacıyla düzenlenen yurt dışı fuarları ifade eder.</a:t>
            </a:r>
          </a:p>
          <a:p>
            <a:r>
              <a:rPr lang="tr-TR" b="1" dirty="0"/>
              <a:t>	C.</a:t>
            </a:r>
            <a:r>
              <a:rPr lang="tr-TR" dirty="0"/>
              <a:t> </a:t>
            </a:r>
            <a:r>
              <a:rPr lang="tr-TR" b="1" dirty="0"/>
              <a:t>Yabancı Firma Katılımlı </a:t>
            </a:r>
            <a:r>
              <a:rPr lang="tr-TR" b="1" dirty="0" err="1"/>
              <a:t>Sektörel</a:t>
            </a:r>
            <a:r>
              <a:rPr lang="tr-TR" b="1" dirty="0"/>
              <a:t> Fuar,</a:t>
            </a:r>
            <a:r>
              <a:rPr lang="tr-TR" dirty="0"/>
              <a:t> </a:t>
            </a:r>
            <a:r>
              <a:rPr lang="tr-TR" u="sng" dirty="0"/>
              <a:t>organizatörlerce</a:t>
            </a:r>
            <a:r>
              <a:rPr lang="tr-TR" dirty="0"/>
              <a:t> düzenlenen ve katılımcıların yanı sıra yabancı katılımcılarla gerçekleştirilen </a:t>
            </a:r>
            <a:r>
              <a:rPr lang="tr-TR" dirty="0" err="1"/>
              <a:t>sektörel</a:t>
            </a:r>
            <a:r>
              <a:rPr lang="tr-TR" dirty="0"/>
              <a:t> nitelikli yurt dışı fuarları ifade eder.</a:t>
            </a:r>
          </a:p>
          <a:p>
            <a:r>
              <a:rPr lang="tr-TR" b="1" dirty="0"/>
              <a:t>	D. Milli Katılım:</a:t>
            </a:r>
            <a:r>
              <a:rPr lang="tr-TR" dirty="0"/>
              <a:t> Yurt dışında düzenlenen genel veya </a:t>
            </a:r>
            <a:r>
              <a:rPr lang="tr-TR" dirty="0" err="1"/>
              <a:t>sektörel</a:t>
            </a:r>
            <a:r>
              <a:rPr lang="tr-TR" dirty="0"/>
              <a:t> nitelikteki uluslararası fuarlara Türk firmalarının Bakanlık tarafından görevlendirilen organizatör koordinatörlüğünde gerçekleştirdiği </a:t>
            </a:r>
            <a:r>
              <a:rPr lang="tr-TR" b="1" dirty="0"/>
              <a:t>toplu katılımlarını </a:t>
            </a:r>
            <a:r>
              <a:rPr lang="tr-TR" dirty="0"/>
              <a:t>ifade eder.</a:t>
            </a:r>
          </a:p>
          <a:p>
            <a:pPr defTabSz="457932">
              <a:defRPr/>
            </a:pPr>
            <a:endParaRPr lang="tr-TR" dirty="0"/>
          </a:p>
          <a:p>
            <a:pPr defTabSz="457932">
              <a:defRPr/>
            </a:pPr>
            <a:r>
              <a:rPr lang="tr-TR" b="1" dirty="0"/>
              <a:t>2. Bireysel Katılım:</a:t>
            </a:r>
            <a:r>
              <a:rPr lang="tr-TR" dirty="0"/>
              <a:t> </a:t>
            </a:r>
            <a:r>
              <a:rPr lang="tr-TR" dirty="0" err="1"/>
              <a:t>İBGS’lerden</a:t>
            </a:r>
            <a:r>
              <a:rPr lang="tr-TR" dirty="0"/>
              <a:t> gelen taleplere istinaden veya</a:t>
            </a:r>
            <a:r>
              <a:rPr lang="tr-TR" b="1" dirty="0"/>
              <a:t> </a:t>
            </a:r>
            <a:r>
              <a:rPr lang="tr-TR" dirty="0" err="1"/>
              <a:t>re’sen</a:t>
            </a:r>
            <a:r>
              <a:rPr lang="tr-TR" dirty="0"/>
              <a:t> Bakanlıkça belirlenerek Bakanlık resmi web sayfasında ilan edilen ve yurt dışında düzenlenen desteklenecek </a:t>
            </a:r>
            <a:r>
              <a:rPr lang="tr-TR" b="1" dirty="0" err="1"/>
              <a:t>sektörel</a:t>
            </a:r>
            <a:r>
              <a:rPr lang="tr-TR" dirty="0"/>
              <a:t> nitelikteki uluslararası fuarlar listesinde yer alan fuarlara katılımcıların </a:t>
            </a:r>
            <a:r>
              <a:rPr lang="tr-TR" b="1" dirty="0"/>
              <a:t>doğrudan</a:t>
            </a:r>
            <a:r>
              <a:rPr lang="tr-TR" dirty="0"/>
              <a:t> katılımlarını ifade eder. (Genel nitelikteki uluslararası fuarlara bireysel katılım gerçekleştirilmiyor.)</a:t>
            </a:r>
          </a:p>
          <a:p>
            <a:endParaRPr lang="tr-TR" dirty="0"/>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3</a:t>
            </a:fld>
            <a:endParaRPr lang="en-US" altLang="tr-TR"/>
          </a:p>
        </p:txBody>
      </p:sp>
    </p:spTree>
    <p:extLst>
      <p:ext uri="{BB962C8B-B14F-4D97-AF65-F5344CB8AC3E}">
        <p14:creationId xmlns:p14="http://schemas.microsoft.com/office/powerpoint/2010/main" val="402555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defTabSz="457932">
              <a:defRPr/>
            </a:pPr>
            <a:r>
              <a:rPr lang="tr-TR" b="1" u="sng" dirty="0"/>
              <a:t>Yurtdışı Fuarlara Katılım Türleri</a:t>
            </a:r>
          </a:p>
          <a:p>
            <a:pPr defTabSz="457932">
              <a:defRPr/>
            </a:pPr>
            <a:endParaRPr lang="tr-TR" b="1" dirty="0"/>
          </a:p>
          <a:p>
            <a:pPr defTabSz="457932">
              <a:defRPr/>
            </a:pPr>
            <a:r>
              <a:rPr lang="tr-TR" b="1" dirty="0"/>
              <a:t>1. Yurt Dışı Fuar Organizasyonu,</a:t>
            </a:r>
            <a:r>
              <a:rPr lang="tr-TR" dirty="0"/>
              <a:t> Türk ihraç ürünlerinin tanıtılması ve pazarlanması amacıyla Bakanlık tarafından görevlendirilen organizatör koordinatörlüğünde yurt dışında düzenlenen; </a:t>
            </a:r>
            <a:r>
              <a:rPr lang="tr-TR" b="1" dirty="0"/>
              <a:t>a)</a:t>
            </a:r>
            <a:r>
              <a:rPr lang="tr-TR" dirty="0"/>
              <a:t> Türk İhraç Ürünleri Fuarı, </a:t>
            </a:r>
            <a:r>
              <a:rPr lang="tr-TR" b="1" dirty="0"/>
              <a:t>b)</a:t>
            </a:r>
            <a:r>
              <a:rPr lang="tr-TR" dirty="0"/>
              <a:t> </a:t>
            </a:r>
            <a:r>
              <a:rPr lang="tr-TR" dirty="0" err="1"/>
              <a:t>Sektörel</a:t>
            </a:r>
            <a:r>
              <a:rPr lang="tr-TR" dirty="0"/>
              <a:t> Türk İhraç Ürünleri Fuarı, </a:t>
            </a:r>
            <a:r>
              <a:rPr lang="tr-TR" b="1" dirty="0"/>
              <a:t>c)</a:t>
            </a:r>
            <a:r>
              <a:rPr lang="tr-TR" dirty="0"/>
              <a:t> Yabancı Firma Katılımlı </a:t>
            </a:r>
            <a:r>
              <a:rPr lang="tr-TR" dirty="0" err="1"/>
              <a:t>Sektörel</a:t>
            </a:r>
            <a:r>
              <a:rPr lang="tr-TR" dirty="0"/>
              <a:t> Fuar ve </a:t>
            </a:r>
            <a:r>
              <a:rPr lang="tr-TR" b="1" dirty="0"/>
              <a:t>d) </a:t>
            </a:r>
            <a:r>
              <a:rPr lang="tr-TR" dirty="0"/>
              <a:t>Milli Katılım organizasyonunu ifade eder.</a:t>
            </a:r>
          </a:p>
          <a:p>
            <a:pPr defTabSz="457932">
              <a:defRPr/>
            </a:pPr>
            <a:endParaRPr lang="tr-TR" dirty="0"/>
          </a:p>
          <a:p>
            <a:r>
              <a:rPr lang="tr-TR" b="1" dirty="0"/>
              <a:t>	A. Türk İhraç Ürünleri Fuarı,</a:t>
            </a:r>
            <a:r>
              <a:rPr lang="tr-TR" dirty="0"/>
              <a:t> </a:t>
            </a:r>
            <a:r>
              <a:rPr lang="tr-TR" u="sng" dirty="0"/>
              <a:t>organizatörlerce</a:t>
            </a:r>
            <a:r>
              <a:rPr lang="tr-TR" dirty="0"/>
              <a:t> yalnızca Türk ihraç ürünlerinin tanıtımı amacıyla düzenlenen yurt dışı fuarları ifade eder. </a:t>
            </a:r>
            <a:r>
              <a:rPr lang="tr-TR" b="1" dirty="0"/>
              <a:t>(yetkili organizatör)</a:t>
            </a:r>
          </a:p>
          <a:p>
            <a:r>
              <a:rPr lang="tr-TR" dirty="0"/>
              <a:t> 	</a:t>
            </a:r>
            <a:r>
              <a:rPr lang="tr-TR" b="1" dirty="0"/>
              <a:t>B.</a:t>
            </a:r>
            <a:r>
              <a:rPr lang="tr-TR" dirty="0"/>
              <a:t> </a:t>
            </a:r>
            <a:r>
              <a:rPr lang="tr-TR" b="1" dirty="0" err="1"/>
              <a:t>Sektörel</a:t>
            </a:r>
            <a:r>
              <a:rPr lang="tr-TR" b="1" dirty="0"/>
              <a:t> Türk İhraç Ürünleri Fuarı,</a:t>
            </a:r>
            <a:r>
              <a:rPr lang="tr-TR" dirty="0"/>
              <a:t> </a:t>
            </a:r>
            <a:r>
              <a:rPr lang="tr-TR" u="sng" dirty="0"/>
              <a:t>organizatörlerce</a:t>
            </a:r>
            <a:r>
              <a:rPr lang="tr-TR" dirty="0"/>
              <a:t> yalnızca </a:t>
            </a:r>
            <a:r>
              <a:rPr lang="tr-TR" dirty="0" err="1"/>
              <a:t>sektörel</a:t>
            </a:r>
            <a:r>
              <a:rPr lang="tr-TR" dirty="0"/>
              <a:t> Türk ihraç ürünlerinin tanıtımı amacıyla düzenlenen yurt dışı fuarları ifade eder. </a:t>
            </a:r>
            <a:r>
              <a:rPr lang="tr-TR" b="1" dirty="0"/>
              <a:t>(yetkili organizatör)</a:t>
            </a:r>
            <a:endParaRPr lang="tr-TR" dirty="0"/>
          </a:p>
          <a:p>
            <a:r>
              <a:rPr lang="tr-TR" b="1" dirty="0"/>
              <a:t>	C.</a:t>
            </a:r>
            <a:r>
              <a:rPr lang="tr-TR" dirty="0"/>
              <a:t> </a:t>
            </a:r>
            <a:r>
              <a:rPr lang="tr-TR" b="1" dirty="0"/>
              <a:t>Yabancı Firma Katılımlı </a:t>
            </a:r>
            <a:r>
              <a:rPr lang="tr-TR" b="1" dirty="0" err="1"/>
              <a:t>Sektörel</a:t>
            </a:r>
            <a:r>
              <a:rPr lang="tr-TR" b="1" dirty="0"/>
              <a:t> Fuar,</a:t>
            </a:r>
            <a:r>
              <a:rPr lang="tr-TR" dirty="0"/>
              <a:t> </a:t>
            </a:r>
            <a:r>
              <a:rPr lang="tr-TR" u="sng" dirty="0"/>
              <a:t>organizatörlerce</a:t>
            </a:r>
            <a:r>
              <a:rPr lang="tr-TR" dirty="0"/>
              <a:t> düzenlenen ve katılımcıların yanı sıra yabancı katılımcılarla gerçekleştirilen </a:t>
            </a:r>
            <a:r>
              <a:rPr lang="tr-TR" dirty="0" err="1"/>
              <a:t>sektörel</a:t>
            </a:r>
            <a:r>
              <a:rPr lang="tr-TR" dirty="0"/>
              <a:t> nitelikli yurt dışı fuarları ifade eder.</a:t>
            </a:r>
            <a:r>
              <a:rPr lang="tr-TR" b="1" dirty="0"/>
              <a:t> (yetkili organizatör)</a:t>
            </a:r>
            <a:endParaRPr lang="tr-TR" dirty="0"/>
          </a:p>
          <a:p>
            <a:r>
              <a:rPr lang="tr-TR" b="1" dirty="0"/>
              <a:t>	D. Milli Katılım:</a:t>
            </a:r>
            <a:r>
              <a:rPr lang="tr-TR" dirty="0"/>
              <a:t> Yurt dışında düzenlenen genel veya </a:t>
            </a:r>
            <a:r>
              <a:rPr lang="tr-TR" dirty="0" err="1"/>
              <a:t>sektörel</a:t>
            </a:r>
            <a:r>
              <a:rPr lang="tr-TR" dirty="0"/>
              <a:t> nitelikteki uluslararası fuarlara Türk firmalarının Bakanlık tarafından görevlendirilen organizatör koordinatörlüğünde gerçekleştirdiği toplu katılımlarını ifade eder. </a:t>
            </a:r>
            <a:r>
              <a:rPr lang="tr-TR" b="1" dirty="0"/>
              <a:t>(</a:t>
            </a:r>
            <a:r>
              <a:rPr lang="tr-TR" b="1" u="sng" dirty="0"/>
              <a:t>yabancı</a:t>
            </a:r>
            <a:r>
              <a:rPr lang="tr-TR" b="1" dirty="0"/>
              <a:t> organizatör)</a:t>
            </a:r>
            <a:endParaRPr lang="tr-TR" dirty="0"/>
          </a:p>
          <a:p>
            <a:pPr defTabSz="457932">
              <a:defRPr/>
            </a:pPr>
            <a:endParaRPr lang="tr-TR" dirty="0"/>
          </a:p>
          <a:p>
            <a:pPr defTabSz="457932">
              <a:defRPr/>
            </a:pPr>
            <a:r>
              <a:rPr lang="tr-TR" b="1" dirty="0"/>
              <a:t>2. Bireysel Katılım:</a:t>
            </a:r>
            <a:r>
              <a:rPr lang="tr-TR" dirty="0"/>
              <a:t> </a:t>
            </a:r>
            <a:r>
              <a:rPr lang="tr-TR" dirty="0" err="1"/>
              <a:t>İBGS’lerden</a:t>
            </a:r>
            <a:r>
              <a:rPr lang="tr-TR" dirty="0"/>
              <a:t> gelen taleplere istinaden veya</a:t>
            </a:r>
            <a:r>
              <a:rPr lang="tr-TR" b="1" dirty="0"/>
              <a:t> </a:t>
            </a:r>
            <a:r>
              <a:rPr lang="tr-TR" dirty="0" err="1"/>
              <a:t>re’sen</a:t>
            </a:r>
            <a:r>
              <a:rPr lang="tr-TR" dirty="0"/>
              <a:t> Bakanlıkça belirlenerek Bakanlık resmi web sayfasında ilan edilen ve yurt dışında düzenlenen desteklenecek </a:t>
            </a:r>
            <a:r>
              <a:rPr lang="tr-TR" b="1" dirty="0" err="1"/>
              <a:t>sektörel</a:t>
            </a:r>
            <a:r>
              <a:rPr lang="tr-TR" dirty="0"/>
              <a:t> nitelikteki uluslararası fuarlar listesinde yer alan fuarlara katılımcıların </a:t>
            </a:r>
            <a:r>
              <a:rPr lang="tr-TR" b="1" dirty="0"/>
              <a:t>doğrudan</a:t>
            </a:r>
            <a:r>
              <a:rPr lang="tr-TR" dirty="0"/>
              <a:t> katılımlarını ifade eder. (Genel nitelikteki uluslararası fuarlara bireysel katılım gerçekleştirilmiyor.)</a:t>
            </a:r>
          </a:p>
          <a:p>
            <a:endParaRPr lang="tr-TR" dirty="0"/>
          </a:p>
          <a:p>
            <a:endParaRPr lang="tr-TR" dirty="0"/>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4</a:t>
            </a:fld>
            <a:endParaRPr lang="en-US" altLang="tr-TR"/>
          </a:p>
        </p:txBody>
      </p:sp>
    </p:spTree>
    <p:extLst>
      <p:ext uri="{BB962C8B-B14F-4D97-AF65-F5344CB8AC3E}">
        <p14:creationId xmlns:p14="http://schemas.microsoft.com/office/powerpoint/2010/main" val="3041389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defTabSz="457932">
              <a:defRPr/>
            </a:pPr>
            <a:r>
              <a:rPr lang="tr-TR" b="1" dirty="0"/>
              <a:t>Bireysel Katılım:</a:t>
            </a:r>
            <a:r>
              <a:rPr lang="tr-TR" dirty="0"/>
              <a:t> </a:t>
            </a:r>
            <a:r>
              <a:rPr lang="tr-TR" dirty="0" err="1"/>
              <a:t>İBGS’lerden</a:t>
            </a:r>
            <a:r>
              <a:rPr lang="tr-TR" dirty="0"/>
              <a:t> gelen taleplere istinaden veya</a:t>
            </a:r>
            <a:r>
              <a:rPr lang="tr-TR" b="1" dirty="0"/>
              <a:t> </a:t>
            </a:r>
            <a:r>
              <a:rPr lang="tr-TR" dirty="0" err="1"/>
              <a:t>re’sen</a:t>
            </a:r>
            <a:r>
              <a:rPr lang="tr-TR" dirty="0"/>
              <a:t> Bakanlıkça belirlenerek Bakanlık resmi web sayfasında ilan edilen ve yurt dışında düzenlenen desteklenecek </a:t>
            </a:r>
            <a:r>
              <a:rPr lang="tr-TR" dirty="0" err="1"/>
              <a:t>sektörel</a:t>
            </a:r>
            <a:r>
              <a:rPr lang="tr-TR" dirty="0"/>
              <a:t> nitelikteki uluslararası fuarlar listesinde yer alan fuarlara katılımcıların doğrudan katılımlarını ifade eder. (Genel nitelikteki uluslararası fuarlara bireysel katılım gerçekleştirilmiyor.)</a:t>
            </a:r>
          </a:p>
          <a:p>
            <a:endParaRPr lang="tr-TR" dirty="0"/>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5</a:t>
            </a:fld>
            <a:endParaRPr lang="en-US" altLang="tr-TR"/>
          </a:p>
        </p:txBody>
      </p:sp>
    </p:spTree>
    <p:extLst>
      <p:ext uri="{BB962C8B-B14F-4D97-AF65-F5344CB8AC3E}">
        <p14:creationId xmlns:p14="http://schemas.microsoft.com/office/powerpoint/2010/main" val="3934625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ayt Görüntüsü Yer Tutucusu 1"/>
          <p:cNvSpPr>
            <a:spLocks noGrp="1" noRot="1" noChangeAspect="1" noTextEdit="1"/>
          </p:cNvSpPr>
          <p:nvPr>
            <p:ph type="sldImg"/>
          </p:nvPr>
        </p:nvSpPr>
        <p:spPr bwMode="auto">
          <a:xfrm>
            <a:off x="3267075" y="509588"/>
            <a:ext cx="3408363" cy="2555875"/>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083"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457932">
              <a:defRPr/>
            </a:pPr>
            <a:r>
              <a:rPr lang="tr-TR" b="1" dirty="0"/>
              <a:t>1. Desteğe Esas Tutar,</a:t>
            </a:r>
            <a:r>
              <a:rPr lang="tr-TR" dirty="0"/>
              <a:t> Bakanlık tarafından belirlenerek Bakanlık resmi web sayfasında ilan edilen; yer kirası, nakliye, ulaşım ve standa ilişkin giderlere karşılık olarak katılımcıya metrekare bazında ödenecek bedeli ifade eder.</a:t>
            </a:r>
          </a:p>
          <a:p>
            <a:endParaRPr lang="tr-TR" dirty="0"/>
          </a:p>
          <a:p>
            <a:r>
              <a:rPr lang="tr-TR" b="1" u="sng" dirty="0"/>
              <a:t> Fuar Katılımlarının Desteklenmesi </a:t>
            </a:r>
            <a:endParaRPr lang="tr-TR" u="sng" dirty="0"/>
          </a:p>
          <a:p>
            <a:r>
              <a:rPr lang="tr-TR" b="1" dirty="0"/>
              <a:t> </a:t>
            </a:r>
            <a:endParaRPr lang="tr-TR" dirty="0"/>
          </a:p>
          <a:p>
            <a:r>
              <a:rPr lang="tr-TR" b="1" dirty="0"/>
              <a:t>1. </a:t>
            </a:r>
            <a:r>
              <a:rPr lang="tr-TR" dirty="0"/>
              <a:t>Katılımcılar tarafından yurt dışı fuar organizasyonu kapsamında gerçekleştirilen fuar katılımları ve bireysel katılımlar, katılımcının </a:t>
            </a:r>
            <a:r>
              <a:rPr lang="tr-TR" dirty="0" err="1"/>
              <a:t>stand</a:t>
            </a:r>
            <a:r>
              <a:rPr lang="tr-TR" dirty="0"/>
              <a:t> alanının metrekare cinsinden büyüklüğü dikkate alınmak suretiyle desteklenir. </a:t>
            </a:r>
            <a:r>
              <a:rPr lang="tr-TR" b="1" dirty="0"/>
              <a:t>(m2 * desteğe esas tutar)</a:t>
            </a:r>
          </a:p>
          <a:p>
            <a:r>
              <a:rPr lang="tr-TR" dirty="0"/>
              <a:t> </a:t>
            </a:r>
          </a:p>
          <a:p>
            <a:r>
              <a:rPr lang="tr-TR" b="1" dirty="0"/>
              <a:t>2.</a:t>
            </a:r>
            <a:r>
              <a:rPr lang="tr-TR" dirty="0"/>
              <a:t> Söz konusu desteğe esas tutar, yurt dışı fuar organizasyonlarında her fuar için ayrı ayrı belirlenir. Bireysel katılımı desteklenen </a:t>
            </a:r>
            <a:r>
              <a:rPr lang="tr-TR" dirty="0" err="1"/>
              <a:t>sektörel</a:t>
            </a:r>
            <a:r>
              <a:rPr lang="tr-TR" dirty="0"/>
              <a:t> nitelikteki uluslararası fuarlarda ise her fuar için ayrı ayrı belirlenebileceği gibi ülke ve/veya sektör bazında da belirlenebilir. </a:t>
            </a:r>
          </a:p>
          <a:p>
            <a:r>
              <a:rPr lang="tr-TR" dirty="0"/>
              <a:t> </a:t>
            </a:r>
          </a:p>
        </p:txBody>
      </p:sp>
      <p:sp>
        <p:nvSpPr>
          <p:cNvPr id="4" name="Slayt Numarası Yer Tutucusu 3"/>
          <p:cNvSpPr txBox="1">
            <a:spLocks noGrp="1"/>
          </p:cNvSpPr>
          <p:nvPr/>
        </p:nvSpPr>
        <p:spPr>
          <a:xfrm>
            <a:off x="5133361" y="6725323"/>
            <a:ext cx="3928871" cy="354382"/>
          </a:xfrm>
          <a:prstGeom prst="rect">
            <a:avLst/>
          </a:prstGeom>
          <a:noFill/>
        </p:spPr>
        <p:txBody>
          <a:bodyPr lIns="88417" tIns="44209" rIns="88417" bIns="44209" anchor="b"/>
          <a:lstStyle>
            <a:lvl1pPr>
              <a:defRPr sz="3600">
                <a:solidFill>
                  <a:schemeClr val="tx1"/>
                </a:solidFill>
                <a:latin typeface="Arial" panose="020B0604020202020204" pitchFamily="34" charset="0"/>
                <a:cs typeface="Arial" panose="020B0604020202020204" pitchFamily="34" charset="0"/>
              </a:defRPr>
            </a:lvl1pPr>
            <a:lvl2pPr marL="742950" indent="-285750">
              <a:defRPr sz="3600">
                <a:solidFill>
                  <a:schemeClr val="tx1"/>
                </a:solidFill>
                <a:latin typeface="Arial" panose="020B0604020202020204" pitchFamily="34" charset="0"/>
                <a:cs typeface="Arial" panose="020B0604020202020204" pitchFamily="34" charset="0"/>
              </a:defRPr>
            </a:lvl2pPr>
            <a:lvl3pPr marL="1143000" indent="-228600">
              <a:defRPr sz="3600">
                <a:solidFill>
                  <a:schemeClr val="tx1"/>
                </a:solidFill>
                <a:latin typeface="Arial" panose="020B0604020202020204" pitchFamily="34" charset="0"/>
                <a:cs typeface="Arial" panose="020B0604020202020204" pitchFamily="34" charset="0"/>
              </a:defRPr>
            </a:lvl3pPr>
            <a:lvl4pPr marL="1600200" indent="-228600">
              <a:defRPr sz="3600">
                <a:solidFill>
                  <a:schemeClr val="tx1"/>
                </a:solidFill>
                <a:latin typeface="Arial" panose="020B0604020202020204" pitchFamily="34" charset="0"/>
                <a:cs typeface="Arial" panose="020B0604020202020204" pitchFamily="34" charset="0"/>
              </a:defRPr>
            </a:lvl4pPr>
            <a:lvl5pPr marL="2057400" indent="-228600">
              <a:defRPr sz="3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algn="r"/>
            <a:fld id="{C3CCA35A-EA89-4333-8F42-9A4CA05E9365}" type="slidenum">
              <a:rPr lang="en-US" altLang="tr-TR" sz="1200">
                <a:solidFill>
                  <a:prstClr val="black"/>
                </a:solidFill>
                <a:latin typeface="Calibri" panose="020F0502020204030204" pitchFamily="34" charset="0"/>
              </a:rPr>
              <a:pPr algn="r"/>
              <a:t>6</a:t>
            </a:fld>
            <a:endParaRPr lang="en-US" altLang="tr-TR" sz="1200">
              <a:solidFill>
                <a:prstClr val="black"/>
              </a:solidFill>
              <a:latin typeface="Calibri" panose="020F0502020204030204" pitchFamily="34" charset="0"/>
            </a:endParaRPr>
          </a:p>
        </p:txBody>
      </p:sp>
    </p:spTree>
    <p:extLst>
      <p:ext uri="{BB962C8B-B14F-4D97-AF65-F5344CB8AC3E}">
        <p14:creationId xmlns:p14="http://schemas.microsoft.com/office/powerpoint/2010/main" val="3238712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ayt Görüntüsü Yer Tutucusu 1"/>
          <p:cNvSpPr>
            <a:spLocks noGrp="1" noRot="1" noChangeAspect="1" noTextEdit="1"/>
          </p:cNvSpPr>
          <p:nvPr>
            <p:ph type="sldImg"/>
          </p:nvPr>
        </p:nvSpPr>
        <p:spPr bwMode="auto">
          <a:xfrm>
            <a:off x="3267075" y="509588"/>
            <a:ext cx="3408363" cy="2555875"/>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083"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457932">
              <a:defRPr/>
            </a:pPr>
            <a:r>
              <a:rPr lang="tr-TR" b="1" u="sng" dirty="0"/>
              <a:t> Fuar Katılımlarının Desteklenmesi </a:t>
            </a:r>
            <a:endParaRPr lang="tr-TR" u="sng" dirty="0"/>
          </a:p>
          <a:p>
            <a:endParaRPr lang="tr-TR" b="1" dirty="0"/>
          </a:p>
          <a:p>
            <a:r>
              <a:rPr lang="tr-TR" b="1" dirty="0"/>
              <a:t>1.</a:t>
            </a:r>
            <a:r>
              <a:rPr lang="tr-TR" dirty="0"/>
              <a:t> Katılımcıya fuar bazında ödenecek destek tutarı, yurt dışı fuarın </a:t>
            </a:r>
            <a:r>
              <a:rPr lang="tr-TR" b="1" dirty="0"/>
              <a:t>genel</a:t>
            </a:r>
            <a:r>
              <a:rPr lang="tr-TR" dirty="0"/>
              <a:t> nitelikli olması halinde </a:t>
            </a:r>
            <a:r>
              <a:rPr lang="tr-TR" b="1" dirty="0"/>
              <a:t>92.000 Türk Lirasını</a:t>
            </a:r>
            <a:r>
              <a:rPr lang="tr-TR" dirty="0"/>
              <a:t>; </a:t>
            </a:r>
            <a:r>
              <a:rPr lang="tr-TR" b="1" dirty="0" err="1"/>
              <a:t>sektörel</a:t>
            </a:r>
            <a:r>
              <a:rPr lang="tr-TR" dirty="0"/>
              <a:t> nitelikli olması halinde </a:t>
            </a:r>
            <a:r>
              <a:rPr lang="tr-TR" b="1" dirty="0"/>
              <a:t>140.000 Türk Lirasını</a:t>
            </a:r>
            <a:r>
              <a:rPr lang="tr-TR" dirty="0"/>
              <a:t>; Bakanlıkça belirlenen </a:t>
            </a:r>
            <a:r>
              <a:rPr lang="tr-TR" b="1" dirty="0"/>
              <a:t>prestijli</a:t>
            </a:r>
            <a:r>
              <a:rPr lang="tr-TR" dirty="0"/>
              <a:t> fuarlardan biri olması halinde </a:t>
            </a:r>
            <a:r>
              <a:rPr lang="tr-TR" b="1" dirty="0"/>
              <a:t>472.000 Türk Lirasını </a:t>
            </a:r>
            <a:r>
              <a:rPr lang="tr-TR" dirty="0"/>
              <a:t>geçemez. </a:t>
            </a:r>
          </a:p>
          <a:p>
            <a:endParaRPr lang="tr-TR" dirty="0"/>
          </a:p>
          <a:p>
            <a:r>
              <a:rPr lang="tr-TR" b="1" dirty="0"/>
              <a:t>2.</a:t>
            </a:r>
            <a:r>
              <a:rPr lang="tr-TR" dirty="0"/>
              <a:t> Desteğe esas tutar, fuar ve/veya ülke ve/veya sektör bazında metrekare başına belirlenen yaklaşık toplam maliyetin </a:t>
            </a:r>
            <a:r>
              <a:rPr lang="tr-TR" b="1" dirty="0"/>
              <a:t>% 50’sini</a:t>
            </a:r>
            <a:r>
              <a:rPr lang="tr-TR" dirty="0"/>
              <a:t>, Bakanlıkça belirlenen </a:t>
            </a:r>
            <a:r>
              <a:rPr lang="tr-TR" b="1" dirty="0"/>
              <a:t>hedef ülkelerde </a:t>
            </a:r>
            <a:r>
              <a:rPr lang="tr-TR" dirty="0"/>
              <a:t>ise </a:t>
            </a:r>
            <a:r>
              <a:rPr lang="tr-TR" b="1" dirty="0"/>
              <a:t>% 70’ini </a:t>
            </a:r>
            <a:r>
              <a:rPr lang="tr-TR" dirty="0"/>
              <a:t>geçemez. </a:t>
            </a:r>
          </a:p>
          <a:p>
            <a:r>
              <a:rPr lang="tr-TR" dirty="0"/>
              <a:t> </a:t>
            </a:r>
          </a:p>
          <a:p>
            <a:r>
              <a:rPr lang="tr-TR" b="1" dirty="0"/>
              <a:t>3.</a:t>
            </a:r>
            <a:r>
              <a:rPr lang="tr-TR" dirty="0"/>
              <a:t> Katılımcı </a:t>
            </a:r>
            <a:r>
              <a:rPr lang="tr-TR" b="1" dirty="0"/>
              <a:t>bir takvim yılı içinde en fazla 2 (iki) defaya </a:t>
            </a:r>
            <a:r>
              <a:rPr lang="tr-TR" dirty="0"/>
              <a:t>mahsus olmak üzere Bakanlıkça belirlenen fuarlar için </a:t>
            </a:r>
            <a:r>
              <a:rPr lang="tr-TR" b="1" dirty="0"/>
              <a:t>prestijli fuar katılımı desteğinden </a:t>
            </a:r>
            <a:r>
              <a:rPr lang="tr-TR" dirty="0"/>
              <a:t>yararlanabilir.</a:t>
            </a:r>
          </a:p>
          <a:p>
            <a:endParaRPr lang="tr-TR" dirty="0"/>
          </a:p>
          <a:p>
            <a:endParaRPr lang="tr-TR" dirty="0"/>
          </a:p>
          <a:p>
            <a:r>
              <a:rPr lang="tr-TR" b="1" u="sng" dirty="0"/>
              <a:t>Yurt Dışı Fuar Organizasyonlarına İlişkin Organizatör Tanıtım Faaliyetlerinin Desteklenmesi</a:t>
            </a:r>
            <a:endParaRPr lang="tr-TR" u="sng" dirty="0"/>
          </a:p>
          <a:p>
            <a:r>
              <a:rPr lang="tr-TR" b="1" dirty="0"/>
              <a:t> </a:t>
            </a:r>
            <a:endParaRPr lang="tr-TR" dirty="0"/>
          </a:p>
          <a:p>
            <a:pPr marL="228966" indent="-228966">
              <a:buAutoNum type="arabicPeriod"/>
            </a:pPr>
            <a:r>
              <a:rPr lang="tr-TR" dirty="0"/>
              <a:t>Bakanlıkça görevlendirilen organizatörlerin, yurt dışı fuar organizasyonuna yönelik olarak Türk ihraç ürünlerinin, sektörlerin, katılımcıların veya yurt dışı fuar organizasyonunun tanıtımı amacıyla yurt dışında gerçekleştirdikleri tanıtım faaliyetlerinden </a:t>
            </a:r>
            <a:r>
              <a:rPr lang="tr-TR" dirty="0" err="1"/>
              <a:t>Genelge’de</a:t>
            </a:r>
            <a:r>
              <a:rPr lang="tr-TR" dirty="0"/>
              <a:t> belirlenenlere ilişkin yapmış oldukları harcamalar </a:t>
            </a:r>
            <a:r>
              <a:rPr lang="tr-TR" b="1" dirty="0"/>
              <a:t>% 75 </a:t>
            </a:r>
            <a:r>
              <a:rPr lang="tr-TR" dirty="0"/>
              <a:t>oranında desteklenir. </a:t>
            </a:r>
          </a:p>
          <a:p>
            <a:pPr marL="228966" indent="-228966">
              <a:buAutoNum type="arabicPeriod"/>
            </a:pPr>
            <a:endParaRPr lang="tr-TR" dirty="0"/>
          </a:p>
          <a:p>
            <a:pPr marL="228966" indent="-228966">
              <a:buAutoNum type="arabicPeriod"/>
            </a:pPr>
            <a:r>
              <a:rPr lang="tr-TR" dirty="0"/>
              <a:t>Destek tutarı yurt dışı fuarın </a:t>
            </a:r>
            <a:r>
              <a:rPr lang="tr-TR" b="1" dirty="0"/>
              <a:t>genel</a:t>
            </a:r>
            <a:r>
              <a:rPr lang="tr-TR" dirty="0"/>
              <a:t> nitelikli olması halinde </a:t>
            </a:r>
            <a:r>
              <a:rPr lang="tr-TR" b="1" dirty="0"/>
              <a:t>604.000 Türk Lirasını, </a:t>
            </a:r>
            <a:r>
              <a:rPr lang="tr-TR" b="1" dirty="0" err="1"/>
              <a:t>sektörel</a:t>
            </a:r>
            <a:r>
              <a:rPr lang="tr-TR" dirty="0"/>
              <a:t> nitelikli olması halinde ise </a:t>
            </a:r>
            <a:r>
              <a:rPr lang="tr-TR" b="1" dirty="0"/>
              <a:t>947.000 Türk Lirasını </a:t>
            </a:r>
            <a:r>
              <a:rPr lang="tr-TR" dirty="0"/>
              <a:t>geçemez.</a:t>
            </a:r>
          </a:p>
          <a:p>
            <a:pPr marL="228966" indent="-228966">
              <a:buAutoNum type="arabicPeriod"/>
            </a:pPr>
            <a:endParaRPr lang="tr-TR" dirty="0"/>
          </a:p>
          <a:p>
            <a:pPr marL="228966" indent="-228966">
              <a:buAutoNum type="arabicPeriod"/>
            </a:pPr>
            <a:r>
              <a:rPr lang="tr-TR" dirty="0" err="1"/>
              <a:t>Sektörel</a:t>
            </a:r>
            <a:r>
              <a:rPr lang="tr-TR" dirty="0"/>
              <a:t> nitelikli fuarlarda, Bakanlığa sunulacak tanıtım projesine verilecek ön uygunluğa istinaden, 721.000 Türk Lirası destek tutarına </a:t>
            </a:r>
            <a:r>
              <a:rPr lang="tr-TR" b="1" dirty="0"/>
              <a:t>ilaveten</a:t>
            </a:r>
            <a:r>
              <a:rPr lang="tr-TR" dirty="0"/>
              <a:t>; proje kapsamında yapılacak harcamalarının </a:t>
            </a:r>
            <a:r>
              <a:rPr lang="tr-TR" b="1" dirty="0"/>
              <a:t>% 75’i 604.000 Türk Lirasını geçmemek üzere </a:t>
            </a:r>
            <a:r>
              <a:rPr lang="tr-TR" dirty="0"/>
              <a:t>desteklenir.</a:t>
            </a:r>
          </a:p>
          <a:p>
            <a:pPr marL="228966" indent="-228966">
              <a:buAutoNum type="arabicPeriod"/>
            </a:pPr>
            <a:endParaRPr lang="tr-TR" b="1" dirty="0"/>
          </a:p>
          <a:p>
            <a:pPr marL="228966" indent="-228966">
              <a:buAutoNum type="arabicPeriod"/>
            </a:pPr>
            <a:r>
              <a:rPr lang="tr-TR" dirty="0"/>
              <a:t>Bakanlıkça yayınlanan yurt dışı fuar organizasyonları listesinde bulunan fuarlar arasından Bakanlık tarafından belirlenen yurt dışı fuar organizasyonlarında organizatör tarafından oluşturulan </a:t>
            </a:r>
            <a:r>
              <a:rPr lang="tr-TR" b="1" dirty="0"/>
              <a:t>“Türkiye Markası” </a:t>
            </a:r>
            <a:r>
              <a:rPr lang="tr-TR" b="1" dirty="0" err="1"/>
              <a:t>standları</a:t>
            </a:r>
            <a:r>
              <a:rPr lang="tr-TR" dirty="0" err="1"/>
              <a:t>na</a:t>
            </a:r>
            <a:r>
              <a:rPr lang="tr-TR" dirty="0"/>
              <a:t> ilişkin yer kirası, </a:t>
            </a:r>
            <a:r>
              <a:rPr lang="tr-TR" dirty="0" err="1"/>
              <a:t>stand</a:t>
            </a:r>
            <a:r>
              <a:rPr lang="tr-TR" dirty="0"/>
              <a:t> kurulumu, nakliye ve organizasyon giderlerine ilişkin harcamalar </a:t>
            </a:r>
            <a:r>
              <a:rPr lang="tr-TR" b="1" dirty="0"/>
              <a:t>% 75 oranında ve genel nitelikli fuarlarda 460.000 TL’ye kadar, </a:t>
            </a:r>
            <a:r>
              <a:rPr lang="tr-TR" b="1" dirty="0" err="1"/>
              <a:t>sektörel</a:t>
            </a:r>
            <a:r>
              <a:rPr lang="tr-TR" b="1" dirty="0"/>
              <a:t> nitelikli fuarlarda 721.000 TL’ye kadar </a:t>
            </a:r>
            <a:r>
              <a:rPr lang="tr-TR" dirty="0"/>
              <a:t>desteklenir.</a:t>
            </a:r>
            <a:r>
              <a:rPr lang="tr-TR" b="1" dirty="0"/>
              <a:t> </a:t>
            </a:r>
            <a:r>
              <a:rPr lang="tr-TR" dirty="0"/>
              <a:t>“Türkiye Markası” </a:t>
            </a:r>
            <a:r>
              <a:rPr lang="tr-TR" dirty="0" err="1"/>
              <a:t>standlarına</a:t>
            </a:r>
            <a:r>
              <a:rPr lang="tr-TR" dirty="0"/>
              <a:t> ilişkin projelerin Bakanlık tarafından fuar öncesinde onaylanması gerekir.</a:t>
            </a:r>
          </a:p>
          <a:p>
            <a:endParaRPr lang="tr-TR" dirty="0"/>
          </a:p>
          <a:p>
            <a:r>
              <a:rPr lang="tr-TR" dirty="0"/>
              <a:t> </a:t>
            </a:r>
          </a:p>
          <a:p>
            <a:r>
              <a:rPr lang="tr-TR" dirty="0"/>
              <a:t> </a:t>
            </a:r>
          </a:p>
          <a:p>
            <a:endParaRPr lang="tr-TR" dirty="0"/>
          </a:p>
          <a:p>
            <a:endParaRPr lang="tr-TR" dirty="0"/>
          </a:p>
          <a:p>
            <a:endParaRPr lang="tr-TR" altLang="tr-TR" dirty="0"/>
          </a:p>
          <a:p>
            <a:endParaRPr lang="tr-TR" altLang="tr-TR" dirty="0"/>
          </a:p>
        </p:txBody>
      </p:sp>
      <p:sp>
        <p:nvSpPr>
          <p:cNvPr id="4" name="Slayt Numarası Yer Tutucusu 3"/>
          <p:cNvSpPr txBox="1">
            <a:spLocks noGrp="1"/>
          </p:cNvSpPr>
          <p:nvPr/>
        </p:nvSpPr>
        <p:spPr>
          <a:xfrm>
            <a:off x="5133361" y="6725323"/>
            <a:ext cx="3928871" cy="354382"/>
          </a:xfrm>
          <a:prstGeom prst="rect">
            <a:avLst/>
          </a:prstGeom>
          <a:noFill/>
        </p:spPr>
        <p:txBody>
          <a:bodyPr lIns="88417" tIns="44209" rIns="88417" bIns="44209" anchor="b"/>
          <a:lstStyle>
            <a:lvl1pPr>
              <a:defRPr sz="3600">
                <a:solidFill>
                  <a:schemeClr val="tx1"/>
                </a:solidFill>
                <a:latin typeface="Arial" panose="020B0604020202020204" pitchFamily="34" charset="0"/>
                <a:cs typeface="Arial" panose="020B0604020202020204" pitchFamily="34" charset="0"/>
              </a:defRPr>
            </a:lvl1pPr>
            <a:lvl2pPr marL="742950" indent="-285750">
              <a:defRPr sz="3600">
                <a:solidFill>
                  <a:schemeClr val="tx1"/>
                </a:solidFill>
                <a:latin typeface="Arial" panose="020B0604020202020204" pitchFamily="34" charset="0"/>
                <a:cs typeface="Arial" panose="020B0604020202020204" pitchFamily="34" charset="0"/>
              </a:defRPr>
            </a:lvl2pPr>
            <a:lvl3pPr marL="1143000" indent="-228600">
              <a:defRPr sz="3600">
                <a:solidFill>
                  <a:schemeClr val="tx1"/>
                </a:solidFill>
                <a:latin typeface="Arial" panose="020B0604020202020204" pitchFamily="34" charset="0"/>
                <a:cs typeface="Arial" panose="020B0604020202020204" pitchFamily="34" charset="0"/>
              </a:defRPr>
            </a:lvl3pPr>
            <a:lvl4pPr marL="1600200" indent="-228600">
              <a:defRPr sz="3600">
                <a:solidFill>
                  <a:schemeClr val="tx1"/>
                </a:solidFill>
                <a:latin typeface="Arial" panose="020B0604020202020204" pitchFamily="34" charset="0"/>
                <a:cs typeface="Arial" panose="020B0604020202020204" pitchFamily="34" charset="0"/>
              </a:defRPr>
            </a:lvl4pPr>
            <a:lvl5pPr marL="2057400" indent="-228600">
              <a:defRPr sz="3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algn="r"/>
            <a:fld id="{C3CCA35A-EA89-4333-8F42-9A4CA05E9365}" type="slidenum">
              <a:rPr lang="en-US" altLang="tr-TR" sz="1200">
                <a:solidFill>
                  <a:prstClr val="black"/>
                </a:solidFill>
                <a:latin typeface="Calibri" panose="020F0502020204030204" pitchFamily="34" charset="0"/>
              </a:rPr>
              <a:pPr algn="r"/>
              <a:t>7</a:t>
            </a:fld>
            <a:endParaRPr lang="en-US" altLang="tr-TR" sz="1200">
              <a:solidFill>
                <a:prstClr val="black"/>
              </a:solidFill>
              <a:latin typeface="Calibri" panose="020F0502020204030204" pitchFamily="34" charset="0"/>
            </a:endParaRPr>
          </a:p>
        </p:txBody>
      </p:sp>
    </p:spTree>
    <p:extLst>
      <p:ext uri="{BB962C8B-B14F-4D97-AF65-F5344CB8AC3E}">
        <p14:creationId xmlns:p14="http://schemas.microsoft.com/office/powerpoint/2010/main" val="2573777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ayt Görüntüsü Yer Tutucusu 1"/>
          <p:cNvSpPr>
            <a:spLocks noGrp="1" noRot="1" noChangeAspect="1" noTextEdit="1"/>
          </p:cNvSpPr>
          <p:nvPr>
            <p:ph type="sldImg"/>
          </p:nvPr>
        </p:nvSpPr>
        <p:spPr bwMode="auto">
          <a:xfrm>
            <a:off x="3267075" y="509588"/>
            <a:ext cx="3408363" cy="2555875"/>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083"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tr-TR" u="sng" dirty="0"/>
          </a:p>
          <a:p>
            <a:r>
              <a:rPr lang="tr-TR" b="1" u="sng" dirty="0"/>
              <a:t>Destek Üst Limitleri </a:t>
            </a:r>
            <a:endParaRPr lang="tr-TR" u="sng" dirty="0"/>
          </a:p>
          <a:p>
            <a:endParaRPr lang="tr-TR" dirty="0"/>
          </a:p>
          <a:p>
            <a:r>
              <a:rPr lang="tr-TR" b="1" dirty="0"/>
              <a:t>1.</a:t>
            </a:r>
            <a:r>
              <a:rPr lang="tr-TR" dirty="0"/>
              <a:t> Bu Karar kapsamında yer alan destek üst limitleri </a:t>
            </a:r>
            <a:r>
              <a:rPr lang="tr-TR" b="1" dirty="0"/>
              <a:t>her takvim yılı başında </a:t>
            </a:r>
            <a:r>
              <a:rPr lang="tr-TR" dirty="0"/>
              <a:t>(TÜFE + Yİ-ÜFE)/2 oranında </a:t>
            </a:r>
            <a:r>
              <a:rPr lang="tr-TR" b="1" dirty="0"/>
              <a:t>güncellenir</a:t>
            </a:r>
            <a:r>
              <a:rPr lang="tr-TR" dirty="0"/>
              <a:t>.</a:t>
            </a:r>
          </a:p>
          <a:p>
            <a:endParaRPr lang="tr-TR" altLang="tr-TR" dirty="0"/>
          </a:p>
        </p:txBody>
      </p:sp>
      <p:sp>
        <p:nvSpPr>
          <p:cNvPr id="4" name="Slayt Numarası Yer Tutucusu 3"/>
          <p:cNvSpPr txBox="1">
            <a:spLocks noGrp="1"/>
          </p:cNvSpPr>
          <p:nvPr/>
        </p:nvSpPr>
        <p:spPr>
          <a:xfrm>
            <a:off x="5133361" y="6725323"/>
            <a:ext cx="3928871" cy="354382"/>
          </a:xfrm>
          <a:prstGeom prst="rect">
            <a:avLst/>
          </a:prstGeom>
          <a:noFill/>
        </p:spPr>
        <p:txBody>
          <a:bodyPr lIns="88417" tIns="44209" rIns="88417" bIns="44209" anchor="b"/>
          <a:lstStyle>
            <a:lvl1pPr>
              <a:defRPr sz="3600">
                <a:solidFill>
                  <a:schemeClr val="tx1"/>
                </a:solidFill>
                <a:latin typeface="Arial" panose="020B0604020202020204" pitchFamily="34" charset="0"/>
                <a:cs typeface="Arial" panose="020B0604020202020204" pitchFamily="34" charset="0"/>
              </a:defRPr>
            </a:lvl1pPr>
            <a:lvl2pPr marL="742950" indent="-285750">
              <a:defRPr sz="3600">
                <a:solidFill>
                  <a:schemeClr val="tx1"/>
                </a:solidFill>
                <a:latin typeface="Arial" panose="020B0604020202020204" pitchFamily="34" charset="0"/>
                <a:cs typeface="Arial" panose="020B0604020202020204" pitchFamily="34" charset="0"/>
              </a:defRPr>
            </a:lvl2pPr>
            <a:lvl3pPr marL="1143000" indent="-228600">
              <a:defRPr sz="3600">
                <a:solidFill>
                  <a:schemeClr val="tx1"/>
                </a:solidFill>
                <a:latin typeface="Arial" panose="020B0604020202020204" pitchFamily="34" charset="0"/>
                <a:cs typeface="Arial" panose="020B0604020202020204" pitchFamily="34" charset="0"/>
              </a:defRPr>
            </a:lvl3pPr>
            <a:lvl4pPr marL="1600200" indent="-228600">
              <a:defRPr sz="3600">
                <a:solidFill>
                  <a:schemeClr val="tx1"/>
                </a:solidFill>
                <a:latin typeface="Arial" panose="020B0604020202020204" pitchFamily="34" charset="0"/>
                <a:cs typeface="Arial" panose="020B0604020202020204" pitchFamily="34" charset="0"/>
              </a:defRPr>
            </a:lvl4pPr>
            <a:lvl5pPr marL="2057400" indent="-228600">
              <a:defRPr sz="3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algn="r"/>
            <a:fld id="{C3CCA35A-EA89-4333-8F42-9A4CA05E9365}" type="slidenum">
              <a:rPr lang="en-US" altLang="tr-TR" sz="1200">
                <a:solidFill>
                  <a:prstClr val="black"/>
                </a:solidFill>
                <a:latin typeface="Calibri" panose="020F0502020204030204" pitchFamily="34" charset="0"/>
              </a:rPr>
              <a:pPr algn="r"/>
              <a:t>8</a:t>
            </a:fld>
            <a:endParaRPr lang="en-US" altLang="tr-TR" sz="1200">
              <a:solidFill>
                <a:prstClr val="black"/>
              </a:solidFill>
              <a:latin typeface="Calibri" panose="020F0502020204030204" pitchFamily="34" charset="0"/>
            </a:endParaRPr>
          </a:p>
        </p:txBody>
      </p:sp>
    </p:spTree>
    <p:extLst>
      <p:ext uri="{BB962C8B-B14F-4D97-AF65-F5344CB8AC3E}">
        <p14:creationId xmlns:p14="http://schemas.microsoft.com/office/powerpoint/2010/main" val="2603596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1" dirty="0"/>
              <a:t>1. </a:t>
            </a:r>
            <a:r>
              <a:rPr lang="tr-TR" dirty="0"/>
              <a:t>Desteğe esas tutar, fuar ve/veya ülke ve/veya sektör bazında metrekare başına belirlenen yaklaşık toplam maliyetin % 50’sini, Bakanlıkça belirlenen hedef ülkelerde ise </a:t>
            </a:r>
            <a:r>
              <a:rPr lang="tr-TR" b="1" dirty="0"/>
              <a:t>% 70’ini </a:t>
            </a:r>
            <a:r>
              <a:rPr lang="tr-TR" dirty="0"/>
              <a:t>geçemez. </a:t>
            </a:r>
          </a:p>
        </p:txBody>
      </p:sp>
      <p:sp>
        <p:nvSpPr>
          <p:cNvPr id="4" name="Slayt Numarası Yer Tutucusu 3"/>
          <p:cNvSpPr>
            <a:spLocks noGrp="1"/>
          </p:cNvSpPr>
          <p:nvPr>
            <p:ph type="sldNum" sz="quarter" idx="10"/>
          </p:nvPr>
        </p:nvSpPr>
        <p:spPr/>
        <p:txBody>
          <a:bodyPr/>
          <a:lstStyle/>
          <a:p>
            <a:pPr>
              <a:defRPr/>
            </a:pPr>
            <a:fld id="{E0FE8451-306F-4C9B-A0DD-03B4AFD64E90}" type="slidenum">
              <a:rPr lang="en-US" altLang="tr-TR" smtClean="0"/>
              <a:pPr>
                <a:defRPr/>
              </a:pPr>
              <a:t>9</a:t>
            </a:fld>
            <a:endParaRPr lang="en-US" altLang="tr-TR"/>
          </a:p>
        </p:txBody>
      </p:sp>
    </p:spTree>
    <p:extLst>
      <p:ext uri="{BB962C8B-B14F-4D97-AF65-F5344CB8AC3E}">
        <p14:creationId xmlns:p14="http://schemas.microsoft.com/office/powerpoint/2010/main" val="13346080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4" name="Picture 2"/>
          <p:cNvPicPr preferRelativeResize="0">
            <a:picLocks noChangeArrowheads="1"/>
          </p:cNvPicPr>
          <p:nvPr/>
        </p:nvPicPr>
        <p:blipFill>
          <a:blip r:embed="rId2"/>
          <a:srcRect/>
          <a:stretch>
            <a:fillRect/>
          </a:stretch>
        </p:blipFill>
        <p:spPr bwMode="auto">
          <a:xfrm>
            <a:off x="0" y="296863"/>
            <a:ext cx="9144000" cy="611187"/>
          </a:xfrm>
          <a:prstGeom prst="rect">
            <a:avLst/>
          </a:prstGeom>
          <a:noFill/>
          <a:ln w="9525">
            <a:noFill/>
            <a:miter lim="800000"/>
            <a:headEnd/>
            <a:tailEnd/>
          </a:ln>
        </p:spPr>
      </p:pic>
      <p:pic>
        <p:nvPicPr>
          <p:cNvPr id="6" name="Picture 2"/>
          <p:cNvPicPr preferRelativeResize="0">
            <a:picLocks noChangeArrowheads="1"/>
          </p:cNvPicPr>
          <p:nvPr/>
        </p:nvPicPr>
        <p:blipFill>
          <a:blip r:embed="rId3"/>
          <a:srcRect/>
          <a:stretch>
            <a:fillRect/>
          </a:stretch>
        </p:blipFill>
        <p:spPr bwMode="auto">
          <a:xfrm>
            <a:off x="0" y="6567488"/>
            <a:ext cx="9144000" cy="250825"/>
          </a:xfrm>
          <a:prstGeom prst="rect">
            <a:avLst/>
          </a:prstGeom>
          <a:noFill/>
          <a:ln w="9525">
            <a:noFill/>
            <a:miter lim="800000"/>
            <a:headEnd/>
            <a:tailEnd/>
          </a:ln>
        </p:spPr>
      </p:pic>
      <p:sp>
        <p:nvSpPr>
          <p:cNvPr id="3" name="2 İçerik Yer Tutucusu"/>
          <p:cNvSpPr>
            <a:spLocks noGrp="1"/>
          </p:cNvSpPr>
          <p:nvPr>
            <p:ph idx="1"/>
          </p:nvPr>
        </p:nvSpPr>
        <p:spPr>
          <a:xfrm>
            <a:off x="468000" y="836712"/>
            <a:ext cx="8280000" cy="560728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2" name="1 Başlık"/>
          <p:cNvSpPr>
            <a:spLocks noGrp="1"/>
          </p:cNvSpPr>
          <p:nvPr>
            <p:ph type="title"/>
          </p:nvPr>
        </p:nvSpPr>
        <p:spPr>
          <a:xfrm>
            <a:off x="647694" y="354228"/>
            <a:ext cx="8028383" cy="396000"/>
          </a:xfrm>
        </p:spPr>
        <p:txBody>
          <a:bodyPr/>
          <a:lstStyle>
            <a:lvl1pPr algn="r">
              <a:defRPr sz="3200" b="1">
                <a:solidFill>
                  <a:schemeClr val="bg1"/>
                </a:solidFill>
                <a:effectLst>
                  <a:outerShdw blurRad="50800" dist="38100" dir="18900000" algn="bl" rotWithShape="0">
                    <a:srgbClr val="4D968B">
                      <a:alpha val="40000"/>
                    </a:srgbClr>
                  </a:outerShdw>
                </a:effectLst>
              </a:defRPr>
            </a:lvl1pPr>
          </a:lstStyle>
          <a:p>
            <a:r>
              <a:rPr lang="tr-TR" dirty="0"/>
              <a:t>Asıl başlık stili için tıklatın</a:t>
            </a:r>
          </a:p>
        </p:txBody>
      </p:sp>
      <p:sp>
        <p:nvSpPr>
          <p:cNvPr id="7" name="4 Altbilgi Yer Tutucusu"/>
          <p:cNvSpPr>
            <a:spLocks noGrp="1"/>
          </p:cNvSpPr>
          <p:nvPr>
            <p:ph type="ftr" sz="quarter" idx="10"/>
          </p:nvPr>
        </p:nvSpPr>
        <p:spPr>
          <a:xfrm>
            <a:off x="1828800" y="6524625"/>
            <a:ext cx="5672138" cy="252413"/>
          </a:xfrm>
          <a:prstGeom prst="rect">
            <a:avLst/>
          </a:prstGeom>
        </p:spPr>
        <p:txBody>
          <a:bodyPr/>
          <a:lstStyle>
            <a:lvl1pPr algn="ctr" eaLnBrk="1" hangingPunct="1">
              <a:defRPr sz="1600" b="1">
                <a:solidFill>
                  <a:prstClr val="white">
                    <a:lumMod val="85000"/>
                  </a:prstClr>
                </a:solidFill>
                <a:effectLst>
                  <a:outerShdw blurRad="38100" dist="38100" dir="2700000" algn="tl">
                    <a:srgbClr val="000000">
                      <a:alpha val="43137"/>
                    </a:srgbClr>
                  </a:outerShdw>
                </a:effectLst>
                <a:latin typeface="Arial" pitchFamily="34" charset="0"/>
                <a:cs typeface="Arial" pitchFamily="34" charset="0"/>
              </a:defRPr>
            </a:lvl1pPr>
          </a:lstStyle>
          <a:p>
            <a:pPr>
              <a:defRPr/>
            </a:pPr>
            <a:r>
              <a:rPr lang="en-US" dirty="0" err="1"/>
              <a:t>İhracat</a:t>
            </a:r>
            <a:r>
              <a:rPr lang="en-US" dirty="0"/>
              <a:t> Genel </a:t>
            </a:r>
            <a:r>
              <a:rPr lang="en-US" dirty="0" err="1"/>
              <a:t>Müdürlüğü</a:t>
            </a:r>
            <a:endParaRPr lang="en-US" dirty="0"/>
          </a:p>
        </p:txBody>
      </p:sp>
      <p:sp>
        <p:nvSpPr>
          <p:cNvPr id="8" name="5 Slayt Numarası Yer Tutucusu"/>
          <p:cNvSpPr>
            <a:spLocks noGrp="1"/>
          </p:cNvSpPr>
          <p:nvPr>
            <p:ph type="sldNum" sz="quarter" idx="11"/>
          </p:nvPr>
        </p:nvSpPr>
        <p:spPr>
          <a:xfrm>
            <a:off x="8429625" y="6524625"/>
            <a:ext cx="571500" cy="252413"/>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600">
                <a:solidFill>
                  <a:srgbClr val="D9D9D9"/>
                </a:solidFill>
                <a:effectLst>
                  <a:outerShdw blurRad="38100" dist="38100" dir="2700000" algn="tl">
                    <a:srgbClr val="000000"/>
                  </a:outerShdw>
                </a:effectLst>
                <a:latin typeface="Calibri" pitchFamily="34" charset="0"/>
                <a:cs typeface="Arial" pitchFamily="34" charset="0"/>
              </a:defRPr>
            </a:lvl1pPr>
          </a:lstStyle>
          <a:p>
            <a:pPr>
              <a:defRPr/>
            </a:pPr>
            <a:fld id="{F1D8E25B-5D1A-4034-83BD-795CD755BDEE}" type="slidenum">
              <a:rPr lang="en-US" altLang="tr-TR"/>
              <a:pPr>
                <a:defRPr/>
              </a:pPr>
              <a:t>‹#›</a:t>
            </a:fld>
            <a:endParaRPr lang="en-US" altLang="tr-TR"/>
          </a:p>
        </p:txBody>
      </p:sp>
      <p:pic>
        <p:nvPicPr>
          <p:cNvPr id="9" name="Resim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1846" y="67188"/>
            <a:ext cx="783354" cy="783354"/>
          </a:xfrm>
          <a:prstGeom prst="rect">
            <a:avLst/>
          </a:prstGeom>
        </p:spPr>
      </p:pic>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pic>
        <p:nvPicPr>
          <p:cNvPr id="3" name="Picture 2"/>
          <p:cNvPicPr preferRelativeResize="0">
            <a:picLocks noChangeArrowheads="1"/>
          </p:cNvPicPr>
          <p:nvPr/>
        </p:nvPicPr>
        <p:blipFill>
          <a:blip r:embed="rId2"/>
          <a:srcRect/>
          <a:stretch>
            <a:fillRect/>
          </a:stretch>
        </p:blipFill>
        <p:spPr bwMode="auto">
          <a:xfrm>
            <a:off x="0" y="6567488"/>
            <a:ext cx="9144000" cy="250825"/>
          </a:xfrm>
          <a:prstGeom prst="rect">
            <a:avLst/>
          </a:prstGeom>
          <a:noFill/>
          <a:ln w="9525">
            <a:noFill/>
            <a:miter lim="800000"/>
            <a:headEnd/>
            <a:tailEnd/>
          </a:ln>
        </p:spPr>
      </p:pic>
      <p:pic>
        <p:nvPicPr>
          <p:cNvPr id="4" name="Picture 2"/>
          <p:cNvPicPr preferRelativeResize="0">
            <a:picLocks noChangeArrowheads="1"/>
          </p:cNvPicPr>
          <p:nvPr/>
        </p:nvPicPr>
        <p:blipFill>
          <a:blip r:embed="rId3"/>
          <a:srcRect/>
          <a:stretch>
            <a:fillRect/>
          </a:stretch>
        </p:blipFill>
        <p:spPr bwMode="auto">
          <a:xfrm>
            <a:off x="0" y="296863"/>
            <a:ext cx="9144000" cy="503237"/>
          </a:xfrm>
          <a:prstGeom prst="rect">
            <a:avLst/>
          </a:prstGeom>
          <a:noFill/>
          <a:ln w="9525">
            <a:noFill/>
            <a:miter lim="800000"/>
            <a:headEnd/>
            <a:tailEnd/>
          </a:ln>
        </p:spPr>
      </p:pic>
      <p:sp>
        <p:nvSpPr>
          <p:cNvPr id="14" name="1 Başlık"/>
          <p:cNvSpPr>
            <a:spLocks noGrp="1"/>
          </p:cNvSpPr>
          <p:nvPr>
            <p:ph type="title"/>
          </p:nvPr>
        </p:nvSpPr>
        <p:spPr>
          <a:xfrm>
            <a:off x="1115616" y="332712"/>
            <a:ext cx="8028383" cy="396000"/>
          </a:xfrm>
        </p:spPr>
        <p:txBody>
          <a:bodyPr/>
          <a:lstStyle>
            <a:lvl1pPr algn="r">
              <a:defRPr sz="4000" b="1">
                <a:solidFill>
                  <a:schemeClr val="bg1"/>
                </a:solidFill>
                <a:effectLst>
                  <a:outerShdw blurRad="50800" dist="38100" dir="18900000" algn="bl" rotWithShape="0">
                    <a:srgbClr val="4D968B">
                      <a:alpha val="40000"/>
                    </a:srgbClr>
                  </a:outerShdw>
                </a:effectLst>
              </a:defRPr>
            </a:lvl1pPr>
          </a:lstStyle>
          <a:p>
            <a:r>
              <a:rPr lang="tr-TR"/>
              <a:t>Asıl başlık stili için tıklatın</a:t>
            </a:r>
            <a:endParaRPr lang="tr-TR" dirty="0"/>
          </a:p>
        </p:txBody>
      </p:sp>
      <p:sp>
        <p:nvSpPr>
          <p:cNvPr id="6" name="4 Altbilgi Yer Tutucusu"/>
          <p:cNvSpPr>
            <a:spLocks noGrp="1"/>
          </p:cNvSpPr>
          <p:nvPr>
            <p:ph type="ftr" sz="quarter" idx="10"/>
          </p:nvPr>
        </p:nvSpPr>
        <p:spPr>
          <a:xfrm>
            <a:off x="1828800" y="6524625"/>
            <a:ext cx="5672138" cy="252413"/>
          </a:xfrm>
          <a:prstGeom prst="rect">
            <a:avLst/>
          </a:prstGeom>
        </p:spPr>
        <p:txBody>
          <a:bodyPr/>
          <a:lstStyle>
            <a:lvl1pPr algn="ctr" eaLnBrk="1" hangingPunct="1">
              <a:defRPr sz="1600" b="1">
                <a:solidFill>
                  <a:prstClr val="white">
                    <a:lumMod val="85000"/>
                  </a:prstClr>
                </a:solidFill>
                <a:effectLst>
                  <a:outerShdw blurRad="38100" dist="38100" dir="2700000" algn="tl">
                    <a:srgbClr val="000000">
                      <a:alpha val="43137"/>
                    </a:srgbClr>
                  </a:outerShdw>
                </a:effectLst>
                <a:latin typeface="Arial Narrow" pitchFamily="34" charset="0"/>
                <a:cs typeface="Arial" pitchFamily="34" charset="0"/>
              </a:defRPr>
            </a:lvl1pPr>
          </a:lstStyle>
          <a:p>
            <a:pPr>
              <a:defRPr/>
            </a:pPr>
            <a:r>
              <a:rPr lang="tr-TR"/>
              <a:t>İhracat Genel Müdürlüğü</a:t>
            </a:r>
            <a:endParaRPr lang="en-US"/>
          </a:p>
        </p:txBody>
      </p:sp>
      <p:sp>
        <p:nvSpPr>
          <p:cNvPr id="7" name="5 Slayt Numarası Yer Tutucusu"/>
          <p:cNvSpPr>
            <a:spLocks noGrp="1"/>
          </p:cNvSpPr>
          <p:nvPr>
            <p:ph type="sldNum" sz="quarter" idx="11"/>
          </p:nvPr>
        </p:nvSpPr>
        <p:spPr>
          <a:xfrm>
            <a:off x="8429625" y="6524625"/>
            <a:ext cx="571500" cy="252413"/>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600">
                <a:solidFill>
                  <a:srgbClr val="D9D9D9"/>
                </a:solidFill>
                <a:effectLst>
                  <a:outerShdw blurRad="38100" dist="38100" dir="2700000" algn="tl">
                    <a:srgbClr val="000000"/>
                  </a:outerShdw>
                </a:effectLst>
                <a:latin typeface="Calibri" pitchFamily="34" charset="0"/>
                <a:cs typeface="Arial" pitchFamily="34" charset="0"/>
              </a:defRPr>
            </a:lvl1pPr>
          </a:lstStyle>
          <a:p>
            <a:pPr>
              <a:defRPr/>
            </a:pPr>
            <a:fld id="{DED20554-3A86-46E6-92F4-76C677BC4646}" type="slidenum">
              <a:rPr lang="en-US" altLang="tr-TR"/>
              <a:pPr>
                <a:defRPr/>
              </a:pPr>
              <a:t>‹#›</a:t>
            </a:fld>
            <a:endParaRPr lang="en-US" altLang="tr-TR"/>
          </a:p>
        </p:txBody>
      </p:sp>
      <p:pic>
        <p:nvPicPr>
          <p:cNvPr id="8" name="Resim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1846" y="67188"/>
            <a:ext cx="783354" cy="783354"/>
          </a:xfrm>
          <a:prstGeom prst="rect">
            <a:avLst/>
          </a:prstGeom>
        </p:spPr>
      </p:pic>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Başlık, Dikey Metin">
    <p:spTree>
      <p:nvGrpSpPr>
        <p:cNvPr id="1" name=""/>
        <p:cNvGrpSpPr/>
        <p:nvPr/>
      </p:nvGrpSpPr>
      <p:grpSpPr>
        <a:xfrm>
          <a:off x="0" y="0"/>
          <a:ext cx="0" cy="0"/>
          <a:chOff x="0" y="0"/>
          <a:chExt cx="0" cy="0"/>
        </a:xfrm>
      </p:grpSpPr>
      <p:pic>
        <p:nvPicPr>
          <p:cNvPr id="4" name="Picture 2"/>
          <p:cNvPicPr preferRelativeResize="0">
            <a:picLocks noChangeArrowheads="1"/>
          </p:cNvPicPr>
          <p:nvPr userDrawn="1"/>
        </p:nvPicPr>
        <p:blipFill>
          <a:blip r:embed="rId2"/>
          <a:srcRect/>
          <a:stretch>
            <a:fillRect/>
          </a:stretch>
        </p:blipFill>
        <p:spPr bwMode="auto">
          <a:xfrm>
            <a:off x="0" y="6567488"/>
            <a:ext cx="9144000" cy="250825"/>
          </a:xfrm>
          <a:prstGeom prst="rect">
            <a:avLst/>
          </a:prstGeom>
          <a:noFill/>
          <a:ln w="9525">
            <a:noFill/>
            <a:miter lim="800000"/>
            <a:headEnd/>
            <a:tailEnd/>
          </a:ln>
        </p:spPr>
      </p:pic>
      <p:pic>
        <p:nvPicPr>
          <p:cNvPr id="5" name="Picture 2"/>
          <p:cNvPicPr preferRelativeResize="0">
            <a:picLocks noChangeArrowheads="1"/>
          </p:cNvPicPr>
          <p:nvPr/>
        </p:nvPicPr>
        <p:blipFill>
          <a:blip r:embed="rId3"/>
          <a:srcRect/>
          <a:stretch>
            <a:fillRect/>
          </a:stretch>
        </p:blipFill>
        <p:spPr bwMode="auto">
          <a:xfrm>
            <a:off x="0" y="296863"/>
            <a:ext cx="9144000" cy="503237"/>
          </a:xfrm>
          <a:prstGeom prst="rect">
            <a:avLst/>
          </a:prstGeom>
          <a:noFill/>
          <a:ln w="9525">
            <a:noFill/>
            <a:miter lim="800000"/>
            <a:headEnd/>
            <a:tailEnd/>
          </a:ln>
        </p:spPr>
      </p:pic>
      <p:sp>
        <p:nvSpPr>
          <p:cNvPr id="3" name="2 Dikey Metin Yer Tutucusu"/>
          <p:cNvSpPr>
            <a:spLocks noGrp="1"/>
          </p:cNvSpPr>
          <p:nvPr>
            <p:ph type="body" orient="vert" idx="1"/>
          </p:nvPr>
        </p:nvSpPr>
        <p:spPr>
          <a:xfrm>
            <a:off x="457200" y="908721"/>
            <a:ext cx="8229600" cy="5217443"/>
          </a:xfrm>
        </p:spPr>
        <p:txBody>
          <a:bodyPr vert="eaVert"/>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15" name="1 Başlık"/>
          <p:cNvSpPr>
            <a:spLocks noGrp="1"/>
          </p:cNvSpPr>
          <p:nvPr>
            <p:ph type="title"/>
          </p:nvPr>
        </p:nvSpPr>
        <p:spPr>
          <a:xfrm>
            <a:off x="1115616" y="332712"/>
            <a:ext cx="8028383" cy="396000"/>
          </a:xfrm>
        </p:spPr>
        <p:txBody>
          <a:bodyPr/>
          <a:lstStyle>
            <a:lvl1pPr algn="r">
              <a:defRPr sz="4000" b="1">
                <a:solidFill>
                  <a:schemeClr val="bg1"/>
                </a:solidFill>
                <a:effectLst>
                  <a:outerShdw blurRad="50800" dist="38100" dir="18900000" algn="bl" rotWithShape="0">
                    <a:srgbClr val="4D968B">
                      <a:alpha val="40000"/>
                    </a:srgbClr>
                  </a:outerShdw>
                </a:effectLst>
              </a:defRPr>
            </a:lvl1pPr>
          </a:lstStyle>
          <a:p>
            <a:r>
              <a:rPr lang="tr-TR" dirty="0"/>
              <a:t>Asıl başlık stili için tıklatın</a:t>
            </a:r>
          </a:p>
        </p:txBody>
      </p:sp>
      <p:sp>
        <p:nvSpPr>
          <p:cNvPr id="7" name="4 Altbilgi Yer Tutucusu"/>
          <p:cNvSpPr>
            <a:spLocks noGrp="1"/>
          </p:cNvSpPr>
          <p:nvPr>
            <p:ph type="ftr" sz="quarter" idx="10"/>
          </p:nvPr>
        </p:nvSpPr>
        <p:spPr>
          <a:xfrm>
            <a:off x="1828800" y="6524625"/>
            <a:ext cx="5672138" cy="252413"/>
          </a:xfrm>
          <a:prstGeom prst="rect">
            <a:avLst/>
          </a:prstGeom>
        </p:spPr>
        <p:txBody>
          <a:bodyPr/>
          <a:lstStyle>
            <a:lvl1pPr algn="ctr" eaLnBrk="1" hangingPunct="1">
              <a:defRPr sz="1600" b="1">
                <a:solidFill>
                  <a:prstClr val="white">
                    <a:lumMod val="85000"/>
                  </a:prstClr>
                </a:solidFill>
                <a:effectLst>
                  <a:outerShdw blurRad="38100" dist="38100" dir="2700000" algn="tl">
                    <a:srgbClr val="000000">
                      <a:alpha val="43137"/>
                    </a:srgbClr>
                  </a:outerShdw>
                </a:effectLst>
                <a:latin typeface="Arial Narrow" pitchFamily="34" charset="0"/>
                <a:cs typeface="Arial" pitchFamily="34" charset="0"/>
              </a:defRPr>
            </a:lvl1pPr>
          </a:lstStyle>
          <a:p>
            <a:pPr>
              <a:defRPr/>
            </a:pPr>
            <a:r>
              <a:rPr lang="tr-TR" dirty="0"/>
              <a:t>İhracat Genel Müdürlüğü</a:t>
            </a:r>
            <a:endParaRPr lang="en-US" dirty="0"/>
          </a:p>
        </p:txBody>
      </p:sp>
      <p:sp>
        <p:nvSpPr>
          <p:cNvPr id="8" name="5 Slayt Numarası Yer Tutucusu"/>
          <p:cNvSpPr>
            <a:spLocks noGrp="1"/>
          </p:cNvSpPr>
          <p:nvPr>
            <p:ph type="sldNum" sz="quarter" idx="11"/>
          </p:nvPr>
        </p:nvSpPr>
        <p:spPr>
          <a:xfrm>
            <a:off x="8429625" y="6524625"/>
            <a:ext cx="571500" cy="252413"/>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600">
                <a:solidFill>
                  <a:srgbClr val="D9D9D9"/>
                </a:solidFill>
                <a:effectLst>
                  <a:outerShdw blurRad="38100" dist="38100" dir="2700000" algn="tl">
                    <a:srgbClr val="000000"/>
                  </a:outerShdw>
                </a:effectLst>
                <a:latin typeface="Calibri" pitchFamily="34" charset="0"/>
                <a:cs typeface="Arial" pitchFamily="34" charset="0"/>
              </a:defRPr>
            </a:lvl1pPr>
          </a:lstStyle>
          <a:p>
            <a:pPr>
              <a:defRPr/>
            </a:pPr>
            <a:fld id="{AD1C5CF6-98F3-437A-B6F2-E85F9FF3CE2A}" type="slidenum">
              <a:rPr lang="en-US" altLang="tr-TR"/>
              <a:pPr>
                <a:defRPr/>
              </a:pPr>
              <a:t>‹#›</a:t>
            </a:fld>
            <a:endParaRPr lang="en-US" altLang="tr-TR"/>
          </a:p>
        </p:txBody>
      </p:sp>
      <p:pic>
        <p:nvPicPr>
          <p:cNvPr id="9" name="Resim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1846" y="67188"/>
            <a:ext cx="783354" cy="783354"/>
          </a:xfrm>
          <a:prstGeom prst="rect">
            <a:avLst/>
          </a:prstGeom>
        </p:spPr>
      </p:pic>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pPr defTabSz="914400"/>
            <a:fld id="{42A3F3C7-255A-42FD-BA6B-1054AA1226BA}" type="datetimeFigureOut">
              <a:rPr lang="tr-TR" smtClean="0">
                <a:solidFill>
                  <a:srgbClr val="494949"/>
                </a:solidFill>
                <a:latin typeface="Calibri" pitchFamily="34" charset="0"/>
              </a:rPr>
              <a:pPr defTabSz="914400"/>
              <a:t>19.11.2021</a:t>
            </a:fld>
            <a:endParaRPr lang="tr-TR">
              <a:solidFill>
                <a:srgbClr val="494949"/>
              </a:solidFill>
              <a:latin typeface="Calibri" pitchFamily="34" charset="0"/>
            </a:endParaRP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51AFDA-C526-43D4-BA64-04053508F234}" type="slidenum">
              <a:rPr lang="tr-TR"/>
              <a:pPr/>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1846" y="67188"/>
            <a:ext cx="783354" cy="783354"/>
          </a:xfrm>
          <a:prstGeom prst="rect">
            <a:avLst/>
          </a:prstGeom>
        </p:spPr>
      </p:pic>
    </p:spTree>
    <p:extLst>
      <p:ext uri="{BB962C8B-B14F-4D97-AF65-F5344CB8AC3E}">
        <p14:creationId xmlns:p14="http://schemas.microsoft.com/office/powerpoint/2010/main" val="3250408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AB5E4"/>
            </a:gs>
            <a:gs pos="32001">
              <a:srgbClr val="FFFFFF"/>
            </a:gs>
            <a:gs pos="100000">
              <a:srgbClr val="E1E8F5"/>
            </a:gs>
          </a:gsLst>
          <a:lin ang="5400000"/>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pic>
        <p:nvPicPr>
          <p:cNvPr id="4" name="Resim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1846" y="67188"/>
            <a:ext cx="783354" cy="783354"/>
          </a:xfrm>
          <a:prstGeom prst="rect">
            <a:avLst/>
          </a:prstGeom>
        </p:spPr>
      </p:pic>
    </p:spTree>
  </p:cSld>
  <p:clrMap bg1="lt1" tx1="dk1" bg2="lt2" tx2="dk2" accent1="accent1" accent2="accent2" accent3="accent3" accent4="accent4" accent5="accent5" accent6="accent6" hlink="hlink" folHlink="folHlink"/>
  <p:sldLayoutIdLst>
    <p:sldLayoutId id="2147484720" r:id="rId1"/>
    <p:sldLayoutId id="2147484724" r:id="rId2"/>
    <p:sldLayoutId id="2147484734" r:id="rId3"/>
    <p:sldLayoutId id="2147484804" r:id="rId4"/>
  </p:sldLayoutIdLst>
  <p:transition spd="med">
    <p:fade/>
  </p:transition>
  <p:hf sldNum="0" hdr="0" ft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png"/><Relationship Id="rId11" Type="http://schemas.openxmlformats.org/officeDocument/2006/relationships/image" Target="../media/image12.tiff"/><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icaret.gov.tr/"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hyperlink" Target="http://www.trademap.org/" TargetMode="External"/><Relationship Id="rId4" Type="http://schemas.openxmlformats.org/officeDocument/2006/relationships/hyperlink" Target="https://kolaydestek.gov.tr/"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3.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hyperlink" Target="mailto:unsalh@ticaret.gov.tr"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7.png"/><Relationship Id="rId11" Type="http://schemas.openxmlformats.org/officeDocument/2006/relationships/image" Target="../media/image12.tiff"/><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19" y="5832662"/>
            <a:ext cx="914270" cy="92705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2286" y="5834624"/>
            <a:ext cx="933450" cy="95263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760" y="5826101"/>
            <a:ext cx="933450" cy="90787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5826101"/>
            <a:ext cx="1010171" cy="99099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4" y="5855039"/>
            <a:ext cx="875909" cy="8823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6532" y="5877272"/>
            <a:ext cx="939844" cy="9462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72400" y="5870262"/>
            <a:ext cx="927057" cy="933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3"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5896" y="5832662"/>
            <a:ext cx="927057" cy="9462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 name="Resim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582737" y="332656"/>
            <a:ext cx="2444733" cy="1833291"/>
          </a:xfrm>
          <a:prstGeom prst="rect">
            <a:avLst/>
          </a:prstGeom>
        </p:spPr>
      </p:pic>
      <p:sp>
        <p:nvSpPr>
          <p:cNvPr id="4" name="Metin kutusu 3"/>
          <p:cNvSpPr txBox="1"/>
          <p:nvPr/>
        </p:nvSpPr>
        <p:spPr>
          <a:xfrm>
            <a:off x="1" y="2636912"/>
            <a:ext cx="9144000" cy="2031325"/>
          </a:xfrm>
          <a:prstGeom prst="rect">
            <a:avLst/>
          </a:prstGeom>
          <a:noFill/>
        </p:spPr>
        <p:txBody>
          <a:bodyPr wrap="square" rtlCol="0">
            <a:spAutoFit/>
          </a:bodyPr>
          <a:lstStyle/>
          <a:p>
            <a:pPr algn="ctr" defTabSz="914400" eaLnBrk="1" hangingPunct="1"/>
            <a:r>
              <a:rPr lang="tr-TR" sz="4200" b="1" dirty="0">
                <a:solidFill>
                  <a:schemeClr val="bg2">
                    <a:lumMod val="25000"/>
                  </a:schemeClr>
                </a:solidFill>
                <a:latin typeface="Calibri" pitchFamily="34" charset="0"/>
                <a:cs typeface="Arial" charset="0"/>
              </a:rPr>
              <a:t>İHRACATA YÖNELİK</a:t>
            </a:r>
          </a:p>
          <a:p>
            <a:pPr algn="ctr" defTabSz="914400" eaLnBrk="1" hangingPunct="1"/>
            <a:r>
              <a:rPr lang="tr-TR" sz="4200" b="1" dirty="0">
                <a:solidFill>
                  <a:schemeClr val="bg2">
                    <a:lumMod val="25000"/>
                  </a:schemeClr>
                </a:solidFill>
                <a:latin typeface="Calibri" pitchFamily="34" charset="0"/>
                <a:cs typeface="Arial" charset="0"/>
              </a:rPr>
              <a:t>DEVLET DESTEKLERİ</a:t>
            </a:r>
          </a:p>
          <a:p>
            <a:pPr algn="ctr" defTabSz="914400" eaLnBrk="1" hangingPunct="1"/>
            <a:endParaRPr lang="tr-TR" sz="4200" b="1" dirty="0">
              <a:solidFill>
                <a:schemeClr val="bg2">
                  <a:lumMod val="25000"/>
                </a:schemeClr>
              </a:solidFill>
              <a:latin typeface="Calibri" pitchFamily="34" charset="0"/>
              <a:cs typeface="Arial" charset="0"/>
            </a:endParaRPr>
          </a:p>
        </p:txBody>
      </p:sp>
      <p:sp>
        <p:nvSpPr>
          <p:cNvPr id="5" name="Metin kutusu 4"/>
          <p:cNvSpPr txBox="1"/>
          <p:nvPr/>
        </p:nvSpPr>
        <p:spPr>
          <a:xfrm>
            <a:off x="0" y="4510861"/>
            <a:ext cx="9144000" cy="1200329"/>
          </a:xfrm>
          <a:prstGeom prst="rect">
            <a:avLst/>
          </a:prstGeom>
          <a:noFill/>
        </p:spPr>
        <p:txBody>
          <a:bodyPr wrap="square" rtlCol="0">
            <a:spAutoFit/>
          </a:bodyPr>
          <a:lstStyle/>
          <a:p>
            <a:pPr algn="ctr" defTabSz="914400"/>
            <a:r>
              <a:rPr lang="tr-TR" b="1" dirty="0">
                <a:solidFill>
                  <a:schemeClr val="bg2">
                    <a:lumMod val="25000"/>
                  </a:schemeClr>
                </a:solidFill>
                <a:latin typeface="Calibri" pitchFamily="34" charset="0"/>
              </a:rPr>
              <a:t>     T.C. TİCARET BAKANLIĞI</a:t>
            </a:r>
          </a:p>
          <a:p>
            <a:pPr algn="ctr" defTabSz="914400"/>
            <a:r>
              <a:rPr lang="tr-TR" b="1" dirty="0">
                <a:solidFill>
                  <a:schemeClr val="bg2">
                    <a:lumMod val="25000"/>
                  </a:schemeClr>
                </a:solidFill>
                <a:latin typeface="Calibri" pitchFamily="34" charset="0"/>
              </a:rPr>
              <a:t>İHRACAT GENEL </a:t>
            </a:r>
            <a:r>
              <a:rPr lang="tr-TR" b="1" dirty="0" smtClean="0">
                <a:solidFill>
                  <a:schemeClr val="bg2">
                    <a:lumMod val="25000"/>
                  </a:schemeClr>
                </a:solidFill>
                <a:latin typeface="Calibri" pitchFamily="34" charset="0"/>
              </a:rPr>
              <a:t>MÜDÜRLÜĞÜ</a:t>
            </a:r>
          </a:p>
          <a:p>
            <a:pPr algn="ctr" defTabSz="914400"/>
            <a:r>
              <a:rPr lang="tr-TR" b="1" dirty="0" smtClean="0">
                <a:solidFill>
                  <a:schemeClr val="bg2">
                    <a:lumMod val="25000"/>
                  </a:schemeClr>
                </a:solidFill>
                <a:latin typeface="Calibri" pitchFamily="34" charset="0"/>
              </a:rPr>
              <a:t>HALİSE BÜŞRA ÜNSAL</a:t>
            </a:r>
          </a:p>
          <a:p>
            <a:pPr algn="ctr" defTabSz="914400"/>
            <a:r>
              <a:rPr lang="tr-TR" b="1" dirty="0" smtClean="0">
                <a:solidFill>
                  <a:schemeClr val="bg2">
                    <a:lumMod val="25000"/>
                  </a:schemeClr>
                </a:solidFill>
                <a:latin typeface="Calibri" pitchFamily="34" charset="0"/>
              </a:rPr>
              <a:t>TİCARET UZMANI</a:t>
            </a:r>
            <a:endParaRPr lang="tr-TR" b="1" dirty="0">
              <a:solidFill>
                <a:schemeClr val="bg2">
                  <a:lumMod val="25000"/>
                </a:schemeClr>
              </a:solidFill>
              <a:latin typeface="Calibri" pitchFamily="34" charset="0"/>
            </a:endParaRPr>
          </a:p>
        </p:txBody>
      </p:sp>
      <p:pic>
        <p:nvPicPr>
          <p:cNvPr id="15" name="Resim 1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255229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8664" y="1309809"/>
            <a:ext cx="2884434" cy="302545"/>
          </a:xfrm>
        </p:spPr>
        <p:txBody>
          <a:bodyPr/>
          <a:lstStyle/>
          <a:p>
            <a:r>
              <a:rPr lang="tr-TR" sz="2200" b="1" dirty="0"/>
              <a:t>HEDEF ÜLKELER (24)</a:t>
            </a:r>
          </a:p>
        </p:txBody>
      </p:sp>
      <p:sp>
        <p:nvSpPr>
          <p:cNvPr id="4" name="Slayt Numarası Yer Tutucusu 3"/>
          <p:cNvSpPr>
            <a:spLocks noGrp="1"/>
          </p:cNvSpPr>
          <p:nvPr>
            <p:ph type="sldNum" sz="quarter" idx="4294967295"/>
          </p:nvPr>
        </p:nvSpPr>
        <p:spPr>
          <a:xfrm>
            <a:off x="8572500" y="6524625"/>
            <a:ext cx="571500" cy="252413"/>
          </a:xfrm>
          <a:prstGeom prst="rect">
            <a:avLst/>
          </a:prstGeom>
        </p:spPr>
        <p:txBody>
          <a:bodyPr/>
          <a:lstStyle/>
          <a:p>
            <a:pPr>
              <a:defRPr/>
            </a:pPr>
            <a:fld id="{AD1C5CF6-98F3-437A-B6F2-E85F9FF3CE2A}" type="slidenum">
              <a:rPr lang="en-US" altLang="tr-TR" smtClean="0"/>
              <a:pPr>
                <a:defRPr/>
              </a:pPr>
              <a:t>10</a:t>
            </a:fld>
            <a:endParaRPr lang="en-US" altLang="tr-TR"/>
          </a:p>
        </p:txBody>
      </p:sp>
      <p:sp>
        <p:nvSpPr>
          <p:cNvPr id="5" name="Dikdörtgen 4"/>
          <p:cNvSpPr/>
          <p:nvPr/>
        </p:nvSpPr>
        <p:spPr>
          <a:xfrm>
            <a:off x="2122215" y="216595"/>
            <a:ext cx="6439497" cy="646331"/>
          </a:xfrm>
          <a:prstGeom prst="rect">
            <a:avLst/>
          </a:prstGeom>
        </p:spPr>
        <p:txBody>
          <a:bodyPr wrap="square">
            <a:spAutoFit/>
          </a:bodyPr>
          <a:lstStyle/>
          <a:p>
            <a:r>
              <a:rPr lang="tr-TR" sz="3600" b="1" dirty="0">
                <a:solidFill>
                  <a:prstClr val="white"/>
                </a:solidFill>
                <a:effectLst>
                  <a:outerShdw blurRad="50800" dist="38100" dir="18900000" algn="bl" rotWithShape="0">
                    <a:srgbClr val="4D968B">
                      <a:alpha val="40000"/>
                    </a:srgbClr>
                  </a:outerShdw>
                </a:effectLst>
                <a:latin typeface="Calibri"/>
              </a:rPr>
              <a:t>YURT DIŞI FUAR DESTEĞİ</a:t>
            </a:r>
            <a:endParaRPr lang="tr-TR" sz="3600" dirty="0">
              <a:solidFill>
                <a:prstClr val="black"/>
              </a:solidFill>
            </a:endParaRPr>
          </a:p>
        </p:txBody>
      </p:sp>
      <p:sp>
        <p:nvSpPr>
          <p:cNvPr id="6" name="Rectangle 4"/>
          <p:cNvSpPr>
            <a:spLocks noChangeArrowheads="1"/>
          </p:cNvSpPr>
          <p:nvPr/>
        </p:nvSpPr>
        <p:spPr bwMode="auto">
          <a:xfrm>
            <a:off x="537646" y="892116"/>
            <a:ext cx="8758754" cy="8371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pPr>
              <a:spcBef>
                <a:spcPct val="0"/>
              </a:spcBef>
              <a:buClrTx/>
              <a:buFontTx/>
              <a:buNone/>
            </a:pPr>
            <a:r>
              <a:rPr kumimoji="0" lang="tr-TR"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rPr>
              <a:t>2022-2023 YILLARI İÇİN HEDEF ÜLKELER</a:t>
            </a:r>
            <a:endParaRPr kumimoji="0" lang="en-US"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endParaRPr>
          </a:p>
          <a:p>
            <a:pPr algn="ctr" eaLnBrk="1" hangingPunct="1">
              <a:buClrTx/>
              <a:buFontTx/>
              <a:buNone/>
            </a:pPr>
            <a:endParaRPr kumimoji="0" lang="fr-FR"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endParaRPr>
          </a:p>
        </p:txBody>
      </p:sp>
      <p:sp>
        <p:nvSpPr>
          <p:cNvPr id="7" name="Rectangle 5"/>
          <p:cNvSpPr>
            <a:spLocks noChangeArrowheads="1"/>
          </p:cNvSpPr>
          <p:nvPr/>
        </p:nvSpPr>
        <p:spPr bwMode="auto">
          <a:xfrm>
            <a:off x="460621" y="2478696"/>
            <a:ext cx="1988111" cy="4358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r>
              <a:rPr lang="tr-TR" sz="1800" dirty="0"/>
              <a:t>ABD</a:t>
            </a:r>
          </a:p>
          <a:p>
            <a:r>
              <a:rPr lang="tr-TR" sz="1800" dirty="0"/>
              <a:t>Almanya</a:t>
            </a:r>
          </a:p>
          <a:p>
            <a:r>
              <a:rPr lang="tr-TR" sz="1800" dirty="0"/>
              <a:t>Avustralya</a:t>
            </a:r>
          </a:p>
          <a:p>
            <a:r>
              <a:rPr lang="tr-TR" sz="1800" dirty="0"/>
              <a:t>Birleşik Krallık</a:t>
            </a:r>
          </a:p>
          <a:p>
            <a:r>
              <a:rPr lang="tr-TR" sz="1800" dirty="0"/>
              <a:t>Brezilya</a:t>
            </a:r>
          </a:p>
          <a:p>
            <a:r>
              <a:rPr lang="tr-TR" sz="1800" dirty="0"/>
              <a:t>Çin</a:t>
            </a:r>
          </a:p>
          <a:p>
            <a:r>
              <a:rPr lang="tr-TR" sz="1800" dirty="0"/>
              <a:t>Endonezya</a:t>
            </a:r>
          </a:p>
          <a:p>
            <a:r>
              <a:rPr lang="tr-TR" sz="1800" dirty="0"/>
              <a:t>Etiyopya</a:t>
            </a:r>
          </a:p>
          <a:p>
            <a:r>
              <a:rPr lang="tr-TR" sz="1800" dirty="0"/>
              <a:t>Filipinler</a:t>
            </a:r>
          </a:p>
          <a:p>
            <a:r>
              <a:rPr lang="tr-TR" sz="1800" dirty="0"/>
              <a:t>Güney Afrika C.</a:t>
            </a:r>
          </a:p>
          <a:p>
            <a:r>
              <a:rPr lang="tr-TR" sz="1800" dirty="0"/>
              <a:t>Güney Kore</a:t>
            </a:r>
          </a:p>
          <a:p>
            <a:r>
              <a:rPr lang="tr-TR" sz="1800" dirty="0"/>
              <a:t>Hindistan</a:t>
            </a:r>
          </a:p>
          <a:p>
            <a:r>
              <a:rPr lang="tr-TR" sz="1800" dirty="0"/>
              <a:t>Irak</a:t>
            </a:r>
            <a:endParaRPr kumimoji="0" lang="tr-TR" altLang="tr-TR" dirty="0">
              <a:latin typeface="Arial Unicode MS" panose="020B0604020202020204" pitchFamily="34" charset="-128"/>
            </a:endParaRPr>
          </a:p>
        </p:txBody>
      </p:sp>
      <p:sp>
        <p:nvSpPr>
          <p:cNvPr id="9"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-İhracat Genel Müdürlüğü</a:t>
            </a:r>
          </a:p>
        </p:txBody>
      </p:sp>
      <p:pic>
        <p:nvPicPr>
          <p:cNvPr id="10"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
        <p:nvSpPr>
          <p:cNvPr id="13" name="Rectangle 5"/>
          <p:cNvSpPr>
            <a:spLocks noChangeArrowheads="1"/>
          </p:cNvSpPr>
          <p:nvPr/>
        </p:nvSpPr>
        <p:spPr bwMode="auto">
          <a:xfrm>
            <a:off x="2743200" y="2478696"/>
            <a:ext cx="1896605" cy="45058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r>
              <a:rPr lang="tr-TR" sz="1800" dirty="0"/>
              <a:t>Japonya</a:t>
            </a:r>
          </a:p>
          <a:p>
            <a:r>
              <a:rPr lang="tr-TR" sz="1800" dirty="0"/>
              <a:t>Kanada</a:t>
            </a:r>
          </a:p>
          <a:p>
            <a:r>
              <a:rPr lang="tr-TR" sz="1800" dirty="0"/>
              <a:t>Libya</a:t>
            </a:r>
          </a:p>
          <a:p>
            <a:r>
              <a:rPr lang="tr-TR" sz="1800" dirty="0"/>
              <a:t>Malezya</a:t>
            </a:r>
          </a:p>
          <a:p>
            <a:r>
              <a:rPr lang="tr-TR" sz="1800" dirty="0"/>
              <a:t>Meksika</a:t>
            </a:r>
          </a:p>
          <a:p>
            <a:r>
              <a:rPr lang="tr-TR" sz="1800" dirty="0"/>
              <a:t>Mısır</a:t>
            </a:r>
          </a:p>
          <a:p>
            <a:r>
              <a:rPr lang="tr-TR" sz="1800" dirty="0"/>
              <a:t>Nijerya</a:t>
            </a:r>
          </a:p>
          <a:p>
            <a:r>
              <a:rPr lang="tr-TR" sz="1800" dirty="0"/>
              <a:t>Rusya</a:t>
            </a:r>
          </a:p>
          <a:p>
            <a:r>
              <a:rPr lang="tr-TR" sz="1800" dirty="0"/>
              <a:t>Şili</a:t>
            </a:r>
          </a:p>
          <a:p>
            <a:r>
              <a:rPr lang="tr-TR" sz="1800" dirty="0"/>
              <a:t>Tayland</a:t>
            </a:r>
          </a:p>
          <a:p>
            <a:r>
              <a:rPr lang="tr-TR" sz="1800" dirty="0"/>
              <a:t>Vietnam</a:t>
            </a:r>
          </a:p>
          <a:p>
            <a:endParaRPr lang="tr-TR" sz="1600" dirty="0">
              <a:solidFill>
                <a:srgbClr val="FF0000"/>
              </a:solidFill>
            </a:endParaRPr>
          </a:p>
          <a:p>
            <a:pPr eaLnBrk="1" hangingPunct="1">
              <a:buClrTx/>
              <a:buFontTx/>
              <a:buNone/>
            </a:pPr>
            <a:endParaRPr kumimoji="0" lang="tr-TR" altLang="tr-TR" dirty="0">
              <a:latin typeface="Arial Unicode MS" panose="020B0604020202020204" pitchFamily="34" charset="-128"/>
            </a:endParaRPr>
          </a:p>
        </p:txBody>
      </p:sp>
      <p:sp>
        <p:nvSpPr>
          <p:cNvPr id="14" name="Unvan 1"/>
          <p:cNvSpPr txBox="1">
            <a:spLocks/>
          </p:cNvSpPr>
          <p:nvPr/>
        </p:nvSpPr>
        <p:spPr bwMode="auto">
          <a:xfrm flipH="1">
            <a:off x="4724400" y="1309808"/>
            <a:ext cx="3670452" cy="8551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defTabSz="914400"/>
            <a:endParaRPr lang="tr-TR" sz="2200" b="1" dirty="0"/>
          </a:p>
        </p:txBody>
      </p:sp>
    </p:spTree>
    <p:extLst>
      <p:ext uri="{BB962C8B-B14F-4D97-AF65-F5344CB8AC3E}">
        <p14:creationId xmlns:p14="http://schemas.microsoft.com/office/powerpoint/2010/main" val="59671675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p:cNvSpPr>
          <p:nvPr/>
        </p:nvSpPr>
        <p:spPr bwMode="auto">
          <a:xfrm>
            <a:off x="857250" y="396875"/>
            <a:ext cx="8185150" cy="396875"/>
          </a:xfrm>
          <a:prstGeom prst="rect">
            <a:avLst/>
          </a:prstGeom>
          <a:noFill/>
          <a:ln w="9525">
            <a:noFill/>
            <a:miter lim="800000"/>
            <a:headEnd/>
            <a:tailEnd/>
          </a:ln>
        </p:spPr>
        <p:txBody>
          <a:bodyPr anchor="ctr"/>
          <a:lstStyle/>
          <a:p>
            <a:pPr algn="r" defTabSz="914400">
              <a:defRPr/>
            </a:pPr>
            <a:endParaRPr lang="tr-TR" sz="3200" b="1" dirty="0">
              <a:solidFill>
                <a:schemeClr val="bg1"/>
              </a:solidFill>
              <a:effectLst>
                <a:outerShdw blurRad="38100" dist="38100" dir="2700000" algn="tl">
                  <a:srgbClr val="000000">
                    <a:alpha val="43137"/>
                  </a:srgbClr>
                </a:outerShdw>
              </a:effectLst>
              <a:latin typeface="+mj-lt"/>
            </a:endParaRPr>
          </a:p>
        </p:txBody>
      </p:sp>
      <p:sp>
        <p:nvSpPr>
          <p:cNvPr id="35843" name="Text Box 7"/>
          <p:cNvSpPr txBox="1">
            <a:spLocks noChangeArrowheads="1"/>
          </p:cNvSpPr>
          <p:nvPr/>
        </p:nvSpPr>
        <p:spPr bwMode="auto">
          <a:xfrm>
            <a:off x="3451225" y="1323975"/>
            <a:ext cx="5187950" cy="1570038"/>
          </a:xfrm>
          <a:prstGeom prst="rect">
            <a:avLst/>
          </a:prstGeom>
          <a:noFill/>
          <a:ln w="9525">
            <a:noFill/>
            <a:miter lim="800000"/>
            <a:headEnd/>
            <a:tailEnd/>
          </a:ln>
        </p:spPr>
        <p:txBody>
          <a:bodyPr>
            <a:spAutoFit/>
          </a:bodyPr>
          <a:lstStyle/>
          <a:p>
            <a:pPr algn="just"/>
            <a:r>
              <a:rPr lang="tr-TR" altLang="tr-TR" sz="2400" b="1" dirty="0">
                <a:latin typeface="Calibri" pitchFamily="34" charset="0"/>
                <a:cs typeface="Arial" pitchFamily="34" charset="0"/>
              </a:rPr>
              <a:t>2014/4 sayılı </a:t>
            </a:r>
            <a:r>
              <a:rPr lang="tr-TR" altLang="tr-TR" sz="2400" b="1" dirty="0" err="1">
                <a:latin typeface="Calibri" pitchFamily="34" charset="0"/>
                <a:cs typeface="Arial" pitchFamily="34" charset="0"/>
              </a:rPr>
              <a:t>Sektörel</a:t>
            </a:r>
            <a:r>
              <a:rPr lang="tr-TR" altLang="tr-TR" sz="2400" b="1" dirty="0">
                <a:latin typeface="Calibri" pitchFamily="34" charset="0"/>
                <a:cs typeface="Arial" pitchFamily="34" charset="0"/>
              </a:rPr>
              <a:t> Nitelikli Uluslararası Yurt İçi Fuarların Desteklenmesine İlişkin Karar</a:t>
            </a:r>
          </a:p>
          <a:p>
            <a:pPr eaLnBrk="1" hangingPunct="1"/>
            <a:r>
              <a:rPr lang="tr-TR" altLang="tr-TR" sz="2400" b="1" dirty="0">
                <a:latin typeface="Calibri" pitchFamily="34" charset="0"/>
                <a:cs typeface="Arial" pitchFamily="34" charset="0"/>
              </a:rPr>
              <a:t>	</a:t>
            </a:r>
          </a:p>
        </p:txBody>
      </p:sp>
      <p:sp>
        <p:nvSpPr>
          <p:cNvPr id="21514" name="Text Box 10"/>
          <p:cNvSpPr txBox="1">
            <a:spLocks noChangeArrowheads="1"/>
          </p:cNvSpPr>
          <p:nvPr/>
        </p:nvSpPr>
        <p:spPr bwMode="auto">
          <a:xfrm>
            <a:off x="342900" y="3330575"/>
            <a:ext cx="2755900" cy="492125"/>
          </a:xfrm>
          <a:prstGeom prst="rect">
            <a:avLst/>
          </a:prstGeom>
          <a:noFill/>
          <a:ln>
            <a:noFill/>
          </a:ln>
          <a:effectLst/>
        </p:spPr>
        <p:txBody>
          <a:bodyPr>
            <a:spAutoFit/>
          </a:bodyPr>
          <a:lstStyle/>
          <a:p>
            <a:pPr>
              <a:defRPr/>
            </a:pPr>
            <a:r>
              <a:rPr lang="tr-TR" sz="2600" b="1" dirty="0">
                <a:latin typeface="+mn-lt"/>
              </a:rPr>
              <a:t>AMAÇ</a:t>
            </a:r>
          </a:p>
        </p:txBody>
      </p:sp>
      <p:sp>
        <p:nvSpPr>
          <p:cNvPr id="35845" name="AutoShape 6"/>
          <p:cNvSpPr>
            <a:spLocks/>
          </p:cNvSpPr>
          <p:nvPr/>
        </p:nvSpPr>
        <p:spPr bwMode="auto">
          <a:xfrm>
            <a:off x="2649538" y="1347788"/>
            <a:ext cx="360362"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21516" name="Text Box 12"/>
          <p:cNvSpPr txBox="1">
            <a:spLocks noChangeArrowheads="1"/>
          </p:cNvSpPr>
          <p:nvPr/>
        </p:nvSpPr>
        <p:spPr bwMode="auto">
          <a:xfrm>
            <a:off x="342900" y="1662113"/>
            <a:ext cx="2619375" cy="492125"/>
          </a:xfrm>
          <a:prstGeom prst="rect">
            <a:avLst/>
          </a:prstGeom>
          <a:noFill/>
          <a:ln>
            <a:noFill/>
          </a:ln>
          <a:effectLst/>
        </p:spPr>
        <p:txBody>
          <a:bodyPr>
            <a:spAutoFit/>
          </a:bodyPr>
          <a:lstStyle/>
          <a:p>
            <a:pPr>
              <a:defRPr/>
            </a:pPr>
            <a:r>
              <a:rPr lang="tr-TR" sz="2600" b="1" dirty="0">
                <a:latin typeface="+mn-lt"/>
              </a:rPr>
              <a:t>MEVZUAT</a:t>
            </a:r>
            <a:endParaRPr lang="tr-TR" sz="2600" dirty="0">
              <a:latin typeface="+mn-lt"/>
            </a:endParaRPr>
          </a:p>
        </p:txBody>
      </p:sp>
      <p:sp>
        <p:nvSpPr>
          <p:cNvPr id="21517" name="Text Box 13"/>
          <p:cNvSpPr txBox="1">
            <a:spLocks noChangeArrowheads="1"/>
          </p:cNvSpPr>
          <p:nvPr/>
        </p:nvSpPr>
        <p:spPr bwMode="auto">
          <a:xfrm>
            <a:off x="3533775" y="2863850"/>
            <a:ext cx="5105400" cy="1570038"/>
          </a:xfrm>
          <a:prstGeom prst="rect">
            <a:avLst/>
          </a:prstGeom>
          <a:noFill/>
          <a:ln>
            <a:noFill/>
          </a:ln>
          <a:effectLst/>
        </p:spPr>
        <p:txBody>
          <a:bodyPr>
            <a:spAutoFit/>
          </a:bodyPr>
          <a:lstStyle/>
          <a:p>
            <a:pPr algn="just">
              <a:defRPr/>
            </a:pPr>
            <a:r>
              <a:rPr lang="tr-TR" sz="2400" b="1" dirty="0" err="1">
                <a:latin typeface="+mj-lt"/>
              </a:rPr>
              <a:t>Sektörel</a:t>
            </a:r>
            <a:r>
              <a:rPr lang="tr-TR" sz="2400" b="1" dirty="0">
                <a:latin typeface="+mj-lt"/>
              </a:rPr>
              <a:t> nitelikli uluslararası yurt içi fuarların dış tanıtımının sağlanması ve uluslararası düzeyde katılımın arttırılması </a:t>
            </a:r>
          </a:p>
        </p:txBody>
      </p:sp>
      <p:sp>
        <p:nvSpPr>
          <p:cNvPr id="35848" name="AutoShape 6"/>
          <p:cNvSpPr>
            <a:spLocks/>
          </p:cNvSpPr>
          <p:nvPr/>
        </p:nvSpPr>
        <p:spPr bwMode="auto">
          <a:xfrm>
            <a:off x="2686050" y="3092450"/>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35849" name="AutoShape 6"/>
          <p:cNvSpPr>
            <a:spLocks/>
          </p:cNvSpPr>
          <p:nvPr/>
        </p:nvSpPr>
        <p:spPr bwMode="auto">
          <a:xfrm>
            <a:off x="2635250" y="1347788"/>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35852" name="AutoShape 6"/>
          <p:cNvSpPr>
            <a:spLocks/>
          </p:cNvSpPr>
          <p:nvPr/>
        </p:nvSpPr>
        <p:spPr bwMode="auto">
          <a:xfrm>
            <a:off x="2713038" y="4897438"/>
            <a:ext cx="360362"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14" name="Text Box 10"/>
          <p:cNvSpPr txBox="1">
            <a:spLocks noChangeArrowheads="1"/>
          </p:cNvSpPr>
          <p:nvPr/>
        </p:nvSpPr>
        <p:spPr bwMode="auto">
          <a:xfrm>
            <a:off x="342900" y="5192713"/>
            <a:ext cx="2755900" cy="492125"/>
          </a:xfrm>
          <a:prstGeom prst="rect">
            <a:avLst/>
          </a:prstGeom>
          <a:noFill/>
          <a:ln>
            <a:noFill/>
          </a:ln>
          <a:effectLst/>
        </p:spPr>
        <p:txBody>
          <a:bodyPr>
            <a:spAutoFit/>
          </a:bodyPr>
          <a:lstStyle/>
          <a:p>
            <a:pPr>
              <a:defRPr/>
            </a:pPr>
            <a:r>
              <a:rPr lang="tr-TR" sz="2600" b="1" dirty="0">
                <a:latin typeface="+mn-lt"/>
              </a:rPr>
              <a:t>KAPSAM</a:t>
            </a:r>
          </a:p>
        </p:txBody>
      </p:sp>
      <p:sp>
        <p:nvSpPr>
          <p:cNvPr id="15" name="Text Box 13"/>
          <p:cNvSpPr txBox="1">
            <a:spLocks noChangeArrowheads="1"/>
          </p:cNvSpPr>
          <p:nvPr/>
        </p:nvSpPr>
        <p:spPr bwMode="auto">
          <a:xfrm>
            <a:off x="3248025" y="4654550"/>
            <a:ext cx="5391150" cy="1200150"/>
          </a:xfrm>
          <a:prstGeom prst="rect">
            <a:avLst/>
          </a:prstGeom>
          <a:noFill/>
          <a:ln>
            <a:noFill/>
          </a:ln>
          <a:effectLst/>
        </p:spPr>
        <p:txBody>
          <a:bodyPr>
            <a:spAutoFit/>
          </a:bodyPr>
          <a:lstStyle/>
          <a:p>
            <a:pPr marL="342900" indent="-342900" algn="just">
              <a:buFontTx/>
              <a:buChar char="-"/>
              <a:defRPr/>
            </a:pPr>
            <a:endParaRPr lang="tr-TR" sz="2400" b="1" dirty="0">
              <a:latin typeface="+mn-lt"/>
            </a:endParaRPr>
          </a:p>
          <a:p>
            <a:pPr marL="342900" indent="-342900" algn="just">
              <a:buFont typeface="Arial" pitchFamily="34" charset="0"/>
              <a:buChar char="•"/>
              <a:defRPr/>
            </a:pPr>
            <a:r>
              <a:rPr lang="tr-TR" sz="2400" b="1" dirty="0">
                <a:latin typeface="+mn-lt"/>
              </a:rPr>
              <a:t>Şirketler</a:t>
            </a:r>
          </a:p>
          <a:p>
            <a:pPr marL="342900" indent="-342900" algn="just">
              <a:buFont typeface="Arial" pitchFamily="34" charset="0"/>
              <a:buChar char="•"/>
              <a:defRPr/>
            </a:pPr>
            <a:r>
              <a:rPr lang="tr-TR" sz="2400" b="1" dirty="0">
                <a:latin typeface="+mn-lt"/>
              </a:rPr>
              <a:t>Fuar Organizatörleri</a:t>
            </a:r>
          </a:p>
        </p:txBody>
      </p:sp>
      <p:sp>
        <p:nvSpPr>
          <p:cNvPr id="35855" name="AutoShape 6"/>
          <p:cNvSpPr>
            <a:spLocks/>
          </p:cNvSpPr>
          <p:nvPr/>
        </p:nvSpPr>
        <p:spPr bwMode="auto">
          <a:xfrm>
            <a:off x="2686050" y="4897438"/>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17" name="Metin kutusu 16"/>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İÇİ FUAR DESTEĞİ</a:t>
            </a:r>
          </a:p>
        </p:txBody>
      </p:sp>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11</a:t>
            </a:fld>
            <a:endParaRPr lang="en-US" altLang="tr-TR"/>
          </a:p>
        </p:txBody>
      </p:sp>
      <p:sp>
        <p:nvSpPr>
          <p:cNvPr id="16"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a:t>
            </a:r>
            <a:r>
              <a:rPr lang="tr-TR" sz="1400"/>
              <a:t>www.ticaret.gov.tr</a:t>
            </a:r>
            <a:r>
              <a:rPr lang="tr-TR" sz="1400" dirty="0"/>
              <a:t>) - İhracat Genel Müdürlüğü</a:t>
            </a:r>
          </a:p>
        </p:txBody>
      </p:sp>
      <p:pic>
        <p:nvPicPr>
          <p:cNvPr id="18"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526988263"/>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12</a:t>
            </a:fld>
            <a:endParaRPr lang="en-US" altLang="tr-TR"/>
          </a:p>
        </p:txBody>
      </p:sp>
      <p:sp>
        <p:nvSpPr>
          <p:cNvPr id="5" name="İçerik Yer Tutucusu 2"/>
          <p:cNvSpPr>
            <a:spLocks noGrp="1"/>
          </p:cNvSpPr>
          <p:nvPr>
            <p:ph type="body" orient="vert" idx="1"/>
          </p:nvPr>
        </p:nvSpPr>
        <p:spPr>
          <a:xfrm rot="16200000">
            <a:off x="2585543" y="-378373"/>
            <a:ext cx="4330262" cy="7861740"/>
          </a:xfrm>
        </p:spPr>
        <p:txBody>
          <a:bodyPr/>
          <a:lstStyle/>
          <a:p>
            <a:pPr marL="0" indent="0" algn="just">
              <a:buNone/>
            </a:pPr>
            <a:r>
              <a:rPr lang="tr-TR" sz="2400" b="1" dirty="0">
                <a:solidFill>
                  <a:srgbClr val="0070C0"/>
                </a:solidFill>
                <a:effectLst>
                  <a:outerShdw blurRad="38100" dist="38100" dir="2700000" algn="tl">
                    <a:srgbClr val="000000">
                      <a:alpha val="43137"/>
                    </a:srgbClr>
                  </a:outerShdw>
                </a:effectLst>
                <a:cs typeface="Arial" panose="020B0604020202020204" pitchFamily="34" charset="0"/>
              </a:rPr>
              <a:t>2014/4 Sayılı </a:t>
            </a:r>
            <a:r>
              <a:rPr lang="tr-TR" sz="2400" b="1" dirty="0" err="1">
                <a:solidFill>
                  <a:srgbClr val="0070C0"/>
                </a:solidFill>
                <a:effectLst>
                  <a:outerShdw blurRad="38100" dist="38100" dir="2700000" algn="tl">
                    <a:srgbClr val="000000">
                      <a:alpha val="43137"/>
                    </a:srgbClr>
                  </a:outerShdw>
                </a:effectLst>
                <a:cs typeface="Arial" panose="020B0604020202020204" pitchFamily="34" charset="0"/>
              </a:rPr>
              <a:t>Sektörel</a:t>
            </a:r>
            <a:r>
              <a:rPr lang="tr-TR" sz="2400" b="1" dirty="0">
                <a:solidFill>
                  <a:srgbClr val="0070C0"/>
                </a:solidFill>
                <a:effectLst>
                  <a:outerShdw blurRad="38100" dist="38100" dir="2700000" algn="tl">
                    <a:srgbClr val="000000">
                      <a:alpha val="43137"/>
                    </a:srgbClr>
                  </a:outerShdw>
                </a:effectLst>
                <a:cs typeface="Arial" panose="020B0604020202020204" pitchFamily="34" charset="0"/>
              </a:rPr>
              <a:t> Nitelikli Uluslararası Yurt İçi Fuarların Desteklenmesine İlişkin Karar</a:t>
            </a:r>
          </a:p>
          <a:p>
            <a:pPr marL="0" indent="0" algn="just">
              <a:buNone/>
            </a:pPr>
            <a:endParaRPr lang="tr-TR" sz="1800" dirty="0">
              <a:solidFill>
                <a:schemeClr val="tx1"/>
              </a:solidFill>
              <a:cs typeface="Arial" panose="020B0604020202020204" pitchFamily="34" charset="0"/>
            </a:endParaRPr>
          </a:p>
          <a:p>
            <a:pPr marL="0" indent="0" algn="just">
              <a:buNone/>
            </a:pPr>
            <a:r>
              <a:rPr lang="tr-TR" sz="1800" dirty="0">
                <a:solidFill>
                  <a:schemeClr val="tx1"/>
                </a:solidFill>
                <a:cs typeface="Arial" panose="020B0604020202020204" pitchFamily="34" charset="0"/>
              </a:rPr>
              <a:t>2014/4 Sayılı Karar ile Bakanlığımızca belirlenen </a:t>
            </a:r>
            <a:r>
              <a:rPr lang="tr-TR" sz="1800" dirty="0" err="1">
                <a:solidFill>
                  <a:schemeClr val="tx1"/>
                </a:solidFill>
                <a:cs typeface="Arial" panose="020B0604020202020204" pitchFamily="34" charset="0"/>
              </a:rPr>
              <a:t>sektörel</a:t>
            </a:r>
            <a:r>
              <a:rPr lang="tr-TR" sz="1800" dirty="0">
                <a:solidFill>
                  <a:schemeClr val="tx1"/>
                </a:solidFill>
                <a:cs typeface="Arial" panose="020B0604020202020204" pitchFamily="34" charset="0"/>
              </a:rPr>
              <a:t> nitelikli uluslararası yurt içi fuarların dış tanıtımının sağlanması ve uluslararası düzeyde katılımın artırılması amacıyla organizatörlerin yapacakları harcamalar ile katılımcıların yapacakları harcamalar desteklenmektedir.</a:t>
            </a:r>
          </a:p>
          <a:p>
            <a:pPr marL="0" indent="0" algn="just">
              <a:buNone/>
            </a:pPr>
            <a:endParaRPr lang="tr-TR" sz="1800" dirty="0">
              <a:solidFill>
                <a:schemeClr val="tx1"/>
              </a:solidFill>
              <a:cs typeface="Arial" panose="020B0604020202020204" pitchFamily="34" charset="0"/>
            </a:endParaRPr>
          </a:p>
          <a:p>
            <a:pPr marL="0" indent="0" algn="just">
              <a:buNone/>
            </a:pPr>
            <a:r>
              <a:rPr lang="tr-TR" sz="1800" dirty="0">
                <a:solidFill>
                  <a:schemeClr val="tx1"/>
                </a:solidFill>
                <a:cs typeface="Arial" panose="020B0604020202020204" pitchFamily="34" charset="0"/>
              </a:rPr>
              <a:t>Organizatörlere verilen tanıtım desteği ağırlıklı olarak yurt dışında yapılan tanıtım faaliyetlerine yönelik verilmekte olup, yurt içinde yapılan tanıtım faaliyetleri de destek kapsamına alınmaktadır.</a:t>
            </a:r>
          </a:p>
          <a:p>
            <a:pPr marL="0" indent="0" algn="just">
              <a:buNone/>
            </a:pPr>
            <a:endParaRPr lang="tr-TR" sz="1800" dirty="0">
              <a:solidFill>
                <a:schemeClr val="tx1"/>
              </a:solidFill>
              <a:cs typeface="Arial" panose="020B0604020202020204" pitchFamily="34" charset="0"/>
            </a:endParaRPr>
          </a:p>
          <a:p>
            <a:pPr marL="0" indent="0" algn="just">
              <a:buNone/>
            </a:pPr>
            <a:r>
              <a:rPr lang="tr-TR" sz="1800" dirty="0">
                <a:solidFill>
                  <a:schemeClr val="tx1"/>
                </a:solidFill>
                <a:cs typeface="Arial" panose="020B0604020202020204" pitchFamily="34" charset="0"/>
              </a:rPr>
              <a:t>Katılımcılara ise yer kirası ve </a:t>
            </a:r>
            <a:r>
              <a:rPr lang="tr-TR" sz="1800" dirty="0" err="1">
                <a:solidFill>
                  <a:schemeClr val="tx1"/>
                </a:solidFill>
                <a:cs typeface="Arial" panose="020B0604020202020204" pitchFamily="34" charset="0"/>
              </a:rPr>
              <a:t>stand</a:t>
            </a:r>
            <a:r>
              <a:rPr lang="tr-TR" sz="1800" dirty="0">
                <a:solidFill>
                  <a:schemeClr val="tx1"/>
                </a:solidFill>
                <a:cs typeface="Arial" panose="020B0604020202020204" pitchFamily="34" charset="0"/>
              </a:rPr>
              <a:t> masraflarına yönelik destek verilmektedir.</a:t>
            </a:r>
          </a:p>
        </p:txBody>
      </p:sp>
      <p:sp>
        <p:nvSpPr>
          <p:cNvPr id="6" name="Metin kutusu 5"/>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DIŞI FUAR DESTEĞİ</a:t>
            </a:r>
          </a:p>
        </p:txBody>
      </p:sp>
      <p:sp>
        <p:nvSpPr>
          <p:cNvPr id="7"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-İhracat Genel Müdürlüğü</a:t>
            </a:r>
          </a:p>
        </p:txBody>
      </p:sp>
      <p:pic>
        <p:nvPicPr>
          <p:cNvPr id="8"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400408769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2122215" y="216595"/>
            <a:ext cx="6439497" cy="646331"/>
          </a:xfrm>
          <a:prstGeom prst="rect">
            <a:avLst/>
          </a:prstGeom>
        </p:spPr>
        <p:txBody>
          <a:bodyPr wrap="square">
            <a:spAutoFit/>
          </a:bodyPr>
          <a:lstStyle/>
          <a:p>
            <a:r>
              <a:rPr lang="tr-TR" sz="3600" b="1" dirty="0">
                <a:solidFill>
                  <a:prstClr val="white"/>
                </a:solidFill>
                <a:effectLst>
                  <a:outerShdw blurRad="50800" dist="38100" dir="18900000" algn="bl" rotWithShape="0">
                    <a:srgbClr val="4D968B">
                      <a:alpha val="40000"/>
                    </a:srgbClr>
                  </a:outerShdw>
                </a:effectLst>
                <a:latin typeface="Calibri"/>
              </a:rPr>
              <a:t>YURT İÇİ FUAR DESTEĞİ</a:t>
            </a:r>
            <a:endParaRPr lang="tr-TR" sz="3600" dirty="0">
              <a:solidFill>
                <a:prstClr val="black"/>
              </a:solidFill>
            </a:endParaRPr>
          </a:p>
        </p:txBody>
      </p:sp>
      <p:sp>
        <p:nvSpPr>
          <p:cNvPr id="7"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endParaRPr lang="tr-TR" dirty="0"/>
          </a:p>
        </p:txBody>
      </p:sp>
      <p:sp>
        <p:nvSpPr>
          <p:cNvPr id="3" name="Slayt Numarası Yer Tutucusu 2"/>
          <p:cNvSpPr>
            <a:spLocks noGrp="1"/>
          </p:cNvSpPr>
          <p:nvPr>
            <p:ph type="sldNum" sz="quarter" idx="11"/>
          </p:nvPr>
        </p:nvSpPr>
        <p:spPr/>
        <p:txBody>
          <a:bodyPr/>
          <a:lstStyle/>
          <a:p>
            <a:pPr>
              <a:defRPr/>
            </a:pPr>
            <a:fld id="{AD1C5CF6-98F3-437A-B6F2-E85F9FF3CE2A}" type="slidenum">
              <a:rPr lang="en-US" altLang="tr-TR" smtClean="0"/>
              <a:pPr>
                <a:defRPr/>
              </a:pPr>
              <a:t>13</a:t>
            </a:fld>
            <a:endParaRPr lang="en-US" altLang="tr-TR"/>
          </a:p>
        </p:txBody>
      </p:sp>
      <p:sp>
        <p:nvSpPr>
          <p:cNvPr id="8"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9"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graphicFrame>
        <p:nvGraphicFramePr>
          <p:cNvPr id="10" name="Tablo 9"/>
          <p:cNvGraphicFramePr>
            <a:graphicFrameLocks noGrp="1"/>
          </p:cNvGraphicFramePr>
          <p:nvPr>
            <p:extLst>
              <p:ext uri="{D42A27DB-BD31-4B8C-83A1-F6EECF244321}">
                <p14:modId xmlns:p14="http://schemas.microsoft.com/office/powerpoint/2010/main" val="1209795149"/>
              </p:ext>
            </p:extLst>
          </p:nvPr>
        </p:nvGraphicFramePr>
        <p:xfrm>
          <a:off x="372761" y="1500314"/>
          <a:ext cx="8342615" cy="4312920"/>
        </p:xfrm>
        <a:graphic>
          <a:graphicData uri="http://schemas.openxmlformats.org/drawingml/2006/table">
            <a:tbl>
              <a:tblPr/>
              <a:tblGrid>
                <a:gridCol w="2219218">
                  <a:extLst>
                    <a:ext uri="{9D8B030D-6E8A-4147-A177-3AD203B41FA5}">
                      <a16:colId xmlns:a16="http://schemas.microsoft.com/office/drawing/2014/main" val="20000"/>
                    </a:ext>
                  </a:extLst>
                </a:gridCol>
                <a:gridCol w="1517313">
                  <a:extLst>
                    <a:ext uri="{9D8B030D-6E8A-4147-A177-3AD203B41FA5}">
                      <a16:colId xmlns:a16="http://schemas.microsoft.com/office/drawing/2014/main" val="20001"/>
                    </a:ext>
                  </a:extLst>
                </a:gridCol>
                <a:gridCol w="1861077">
                  <a:extLst>
                    <a:ext uri="{9D8B030D-6E8A-4147-A177-3AD203B41FA5}">
                      <a16:colId xmlns:a16="http://schemas.microsoft.com/office/drawing/2014/main" val="20002"/>
                    </a:ext>
                  </a:extLst>
                </a:gridCol>
                <a:gridCol w="1138174">
                  <a:extLst>
                    <a:ext uri="{9D8B030D-6E8A-4147-A177-3AD203B41FA5}">
                      <a16:colId xmlns:a16="http://schemas.microsoft.com/office/drawing/2014/main" val="20003"/>
                    </a:ext>
                  </a:extLst>
                </a:gridCol>
                <a:gridCol w="1606833">
                  <a:extLst>
                    <a:ext uri="{9D8B030D-6E8A-4147-A177-3AD203B41FA5}">
                      <a16:colId xmlns:a16="http://schemas.microsoft.com/office/drawing/2014/main" val="20004"/>
                    </a:ext>
                  </a:extLst>
                </a:gridCol>
              </a:tblGrid>
              <a:tr h="406339">
                <a:tc>
                  <a:txBody>
                    <a:bodyPr/>
                    <a:lstStyle/>
                    <a:p>
                      <a:pPr algn="ctr" rtl="0" fontAlgn="ctr"/>
                      <a:r>
                        <a:rPr lang="tr-TR" sz="1400" b="1" i="0" u="none" strike="noStrike" dirty="0">
                          <a:solidFill>
                            <a:schemeClr val="tx1"/>
                          </a:solidFill>
                          <a:effectLst/>
                          <a:latin typeface="Calibri" panose="020F0502020204030204" pitchFamily="34" charset="0"/>
                        </a:rPr>
                        <a:t>DESTEK KAPSAMI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0" fontAlgn="ctr"/>
                      <a:r>
                        <a:rPr lang="tr-TR" sz="1400" b="1" i="0" u="none" strike="noStrike" dirty="0">
                          <a:solidFill>
                            <a:schemeClr val="tx1"/>
                          </a:solidFill>
                          <a:effectLst/>
                          <a:latin typeface="Calibri" panose="020F0502020204030204" pitchFamily="34" charset="0"/>
                        </a:rPr>
                        <a:t>DESTEK ORANI (%)</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0" fontAlgn="ctr"/>
                      <a:r>
                        <a:rPr lang="tr-TR" sz="1400" b="1" i="0" u="none" strike="noStrike" dirty="0">
                          <a:solidFill>
                            <a:schemeClr val="tx1"/>
                          </a:solidFill>
                          <a:effectLst/>
                          <a:latin typeface="Calibri" panose="020F0502020204030204" pitchFamily="34" charset="0"/>
                        </a:rPr>
                        <a:t>DESTEK LİMİTİ </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endParaRPr lang="tr-TR" dirty="0"/>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0" fontAlgn="ctr"/>
                      <a:r>
                        <a:rPr lang="tr-TR" sz="1400" b="1" i="0" u="none" strike="noStrike" dirty="0">
                          <a:solidFill>
                            <a:schemeClr val="tx1"/>
                          </a:solidFill>
                          <a:effectLst/>
                          <a:latin typeface="Calibri" panose="020F0502020204030204" pitchFamily="34" charset="0"/>
                        </a:rPr>
                        <a:t>FAYDALANICI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026534">
                <a:tc rowSpan="2">
                  <a:txBody>
                    <a:bodyPr/>
                    <a:lstStyle/>
                    <a:p>
                      <a:pPr algn="ctr" rtl="0" fontAlgn="ctr"/>
                      <a:r>
                        <a:rPr lang="tr-TR" sz="1400" b="1" i="0" u="none" strike="noStrike" dirty="0">
                          <a:solidFill>
                            <a:schemeClr val="tx1"/>
                          </a:solidFill>
                          <a:effectLst/>
                          <a:latin typeface="Calibri" panose="020F0502020204030204" pitchFamily="34" charset="0"/>
                        </a:rPr>
                        <a:t>Tanıtım</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a:txBody>
                    <a:bodyPr/>
                    <a:lstStyle/>
                    <a:p>
                      <a:pPr marL="0" lvl="0" algn="ctr" defTabSz="914400" rtl="0" eaLnBrk="1" fontAlgn="ctr" latinLnBrk="0" hangingPunct="1"/>
                      <a:r>
                        <a:rPr lang="tr-TR" altLang="tr-TR" sz="1400" b="1" i="0" u="none" strike="noStrike" kern="1200" dirty="0">
                          <a:solidFill>
                            <a:schemeClr val="tx1"/>
                          </a:solidFill>
                          <a:effectLst/>
                          <a:latin typeface="Calibri" panose="020F0502020204030204" pitchFamily="34" charset="0"/>
                          <a:ea typeface="+mn-ea"/>
                          <a:cs typeface="+mn-cs"/>
                        </a:rPr>
                        <a:t>50%</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endParaRPr lang="tr-TR" sz="1400" b="1" i="0" u="none" strike="noStrike" dirty="0">
                        <a:solidFill>
                          <a:schemeClr val="tx1"/>
                        </a:solidFill>
                        <a:effectLst/>
                        <a:latin typeface="Calibri" panose="020F0502020204030204" pitchFamily="34" charset="0"/>
                      </a:endParaRPr>
                    </a:p>
                    <a:p>
                      <a:pPr algn="ctr" rtl="0" fontAlgn="ctr"/>
                      <a:r>
                        <a:rPr lang="tr-TR" sz="1400" b="1" i="0" u="none" strike="noStrike" dirty="0">
                          <a:solidFill>
                            <a:schemeClr val="tx1"/>
                          </a:solidFill>
                          <a:effectLst/>
                          <a:latin typeface="Calibri" panose="020F0502020204030204" pitchFamily="34" charset="0"/>
                        </a:rPr>
                        <a:t>873.000 TL Yurt</a:t>
                      </a:r>
                      <a:r>
                        <a:rPr lang="tr-TR" sz="1400" b="1" i="0" u="none" strike="noStrike" baseline="0" dirty="0">
                          <a:solidFill>
                            <a:schemeClr val="tx1"/>
                          </a:solidFill>
                          <a:effectLst/>
                          <a:latin typeface="Calibri" panose="020F0502020204030204" pitchFamily="34" charset="0"/>
                        </a:rPr>
                        <a:t> Dışında</a:t>
                      </a:r>
                      <a:endParaRPr lang="tr-TR" sz="1400" b="1" i="0" u="none" strike="noStrike" dirty="0">
                        <a:solidFill>
                          <a:schemeClr val="tx1"/>
                        </a:solidFill>
                        <a:effectLst/>
                        <a:latin typeface="Calibri" panose="020F0502020204030204" pitchFamily="34" charset="0"/>
                      </a:endParaRPr>
                    </a:p>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rtl="0" fontAlgn="ctr"/>
                      <a:r>
                        <a:rPr lang="tr-TR" sz="1400" b="1" i="0" u="none" strike="noStrike" dirty="0">
                          <a:solidFill>
                            <a:schemeClr val="tx1"/>
                          </a:solidFill>
                          <a:effectLst/>
                          <a:latin typeface="Calibri" panose="020F0502020204030204" pitchFamily="34" charset="0"/>
                        </a:rPr>
                        <a:t>Aynı yurt içi fuar en fazla 10 defa faydalandırılır.</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rtl="0" fontAlgn="ctr"/>
                      <a:r>
                        <a:rPr lang="tr-TR" sz="1400" b="1" i="0" u="none" strike="noStrike" dirty="0">
                          <a:solidFill>
                            <a:schemeClr val="tx1"/>
                          </a:solidFill>
                          <a:effectLst/>
                          <a:latin typeface="Calibri" panose="020F0502020204030204" pitchFamily="34" charset="0"/>
                        </a:rPr>
                        <a:t>Fuar Organizatörleri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305583">
                <a:tc vMerge="1">
                  <a:txBody>
                    <a:bodyPr/>
                    <a:lstStyle/>
                    <a:p>
                      <a:endParaRPr lang="tr-TR"/>
                    </a:p>
                  </a:txBody>
                  <a:tcPr/>
                </a:tc>
                <a:tc vMerge="1">
                  <a:txBody>
                    <a:bodyPr/>
                    <a:lstStyle/>
                    <a:p>
                      <a:endParaRPr lang="tr-TR"/>
                    </a:p>
                  </a:txBody>
                  <a:tcPr/>
                </a:tc>
                <a:tc>
                  <a:txBody>
                    <a:bodyPr/>
                    <a:lstStyle/>
                    <a:p>
                      <a:pPr algn="ctr" rtl="0" fontAlgn="ctr"/>
                      <a:endParaRPr lang="tr-TR" sz="1400" b="1" i="0" u="none" strike="noStrike" dirty="0">
                        <a:solidFill>
                          <a:schemeClr val="tx1"/>
                        </a:solidFill>
                        <a:effectLst/>
                        <a:latin typeface="Calibri" panose="020F0502020204030204" pitchFamily="34" charset="0"/>
                      </a:endParaRPr>
                    </a:p>
                    <a:p>
                      <a:pPr algn="ctr" rtl="0" fontAlgn="ctr"/>
                      <a:r>
                        <a:rPr lang="tr-TR" sz="1400" b="1" i="0" u="none" strike="noStrike" dirty="0">
                          <a:solidFill>
                            <a:schemeClr val="tx1"/>
                          </a:solidFill>
                          <a:effectLst/>
                          <a:latin typeface="Calibri" panose="020F0502020204030204" pitchFamily="34" charset="0"/>
                        </a:rPr>
                        <a:t>291.000 TL Yurt İçinde</a:t>
                      </a:r>
                    </a:p>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tr-TR"/>
                    </a:p>
                  </a:txBody>
                  <a:tcPr/>
                </a:tc>
                <a:extLst>
                  <a:ext uri="{0D108BD9-81ED-4DB2-BD59-A6C34878D82A}">
                    <a16:rowId xmlns:a16="http://schemas.microsoft.com/office/drawing/2014/main" val="10002"/>
                  </a:ext>
                </a:extLst>
              </a:tr>
              <a:tr h="1574464">
                <a:tc>
                  <a:txBody>
                    <a:bodyPr/>
                    <a:lstStyle/>
                    <a:p>
                      <a:pPr marL="0" algn="ctr" defTabSz="914400" rtl="0" eaLnBrk="1" fontAlgn="ctr" latinLnBrk="0" hangingPunct="1"/>
                      <a:r>
                        <a:rPr lang="tr-TR" sz="1400" b="1" i="0" u="none" strike="noStrike" dirty="0">
                          <a:solidFill>
                            <a:schemeClr val="tx1"/>
                          </a:solidFill>
                          <a:effectLst/>
                          <a:latin typeface="Calibri" panose="020F0502020204030204" pitchFamily="34" charset="0"/>
                        </a:rPr>
                        <a:t>Yer Kirası ve </a:t>
                      </a:r>
                      <a:r>
                        <a:rPr lang="tr-TR" sz="1400" b="1" i="0" u="none" strike="noStrike" dirty="0" err="1">
                          <a:solidFill>
                            <a:schemeClr val="tx1"/>
                          </a:solidFill>
                          <a:effectLst/>
                          <a:latin typeface="Calibri" panose="020F0502020204030204" pitchFamily="34" charset="0"/>
                        </a:rPr>
                        <a:t>Stand</a:t>
                      </a:r>
                      <a:r>
                        <a:rPr lang="tr-TR" sz="1400" b="1" i="0" u="none" strike="noStrike" baseline="0" dirty="0">
                          <a:solidFill>
                            <a:schemeClr val="tx1"/>
                          </a:solidFill>
                          <a:effectLst/>
                          <a:latin typeface="Calibri" panose="020F0502020204030204" pitchFamily="34" charset="0"/>
                        </a:rPr>
                        <a:t> Masrafları</a:t>
                      </a:r>
                      <a:endParaRPr lang="tr-TR" sz="1400" b="1" i="0" u="none" strike="noStrike" kern="1200" dirty="0">
                        <a:solidFill>
                          <a:schemeClr val="tx1"/>
                        </a:solidFill>
                        <a:effectLst/>
                        <a:latin typeface="Calibri" panose="020F0502020204030204" pitchFamily="34" charset="0"/>
                        <a:ea typeface="+mn-ea"/>
                        <a:cs typeface="+mn-cs"/>
                      </a:endParaRP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1"/>
                    </a:solidFill>
                  </a:tcPr>
                </a:tc>
                <a:tc>
                  <a:txBody>
                    <a:bodyPr/>
                    <a:lstStyle/>
                    <a:p>
                      <a:pPr algn="ctr" rtl="0" fontAlgn="ctr"/>
                      <a:r>
                        <a:rPr lang="tr-TR" sz="1400" b="1" i="0" u="none" strike="noStrike" dirty="0">
                          <a:solidFill>
                            <a:schemeClr val="tx1"/>
                          </a:solidFill>
                          <a:effectLst/>
                          <a:latin typeface="Calibri" panose="020F0502020204030204" pitchFamily="34" charset="0"/>
                        </a:rPr>
                        <a:t>50%</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49.000 TL</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a:t>
                      </a:r>
                      <a:br>
                        <a:rPr lang="tr-TR" sz="1400" b="1" i="0" u="none" strike="noStrike" dirty="0">
                          <a:solidFill>
                            <a:schemeClr val="tx1"/>
                          </a:solidFill>
                          <a:effectLst/>
                          <a:latin typeface="Calibri" panose="020F0502020204030204" pitchFamily="34" charset="0"/>
                        </a:rPr>
                      </a:b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Fuar Katılımcıları</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0142270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Line 5"/>
          <p:cNvSpPr>
            <a:spLocks noChangeShapeType="1"/>
          </p:cNvSpPr>
          <p:nvPr/>
        </p:nvSpPr>
        <p:spPr bwMode="gray">
          <a:xfrm>
            <a:off x="2449942" y="2360463"/>
            <a:ext cx="0" cy="2917031"/>
          </a:xfrm>
          <a:prstGeom prst="line">
            <a:avLst/>
          </a:prstGeom>
          <a:noFill/>
          <a:ln w="19050" cmpd="sng">
            <a:solidFill>
              <a:srgbClr val="990000"/>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9" name="Metin kutusu 8"/>
          <p:cNvSpPr txBox="1"/>
          <p:nvPr/>
        </p:nvSpPr>
        <p:spPr>
          <a:xfrm>
            <a:off x="802896" y="2864428"/>
            <a:ext cx="1620180" cy="1323439"/>
          </a:xfrm>
          <a:prstGeom prst="rect">
            <a:avLst/>
          </a:prstGeom>
          <a:noFill/>
        </p:spPr>
        <p:txBody>
          <a:bodyPr wrap="square" rtlCol="0" anchor="ctr">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000" b="1" i="0" u="sng" strike="noStrike" kern="1200" cap="none" spc="0" normalizeH="0" baseline="0" noProof="0" dirty="0">
                <a:ln>
                  <a:noFill/>
                </a:ln>
                <a:solidFill>
                  <a:srgbClr val="990000"/>
                </a:solidFill>
                <a:effectLst>
                  <a:outerShdw blurRad="38100" dist="38100" dir="2700000" algn="tl">
                    <a:srgbClr val="000000">
                      <a:alpha val="43137"/>
                    </a:srgbClr>
                  </a:outerShdw>
                </a:effectLst>
                <a:uLnTx/>
                <a:uFillTx/>
                <a:latin typeface="Calibri"/>
                <a:ea typeface="+mn-ea"/>
                <a:cs typeface="+mn-cs"/>
              </a:rPr>
              <a:t>SANAL FUARLARA KATILIM</a:t>
            </a:r>
            <a:r>
              <a:rPr kumimoji="0" lang="tr-TR" sz="2000" b="1" i="0" u="none" strike="noStrike" kern="1200" cap="none" spc="0" normalizeH="0" baseline="0" noProof="0" dirty="0">
                <a:ln>
                  <a:noFill/>
                </a:ln>
                <a:solidFill>
                  <a:srgbClr val="990000"/>
                </a:solidFill>
                <a:effectLst>
                  <a:outerShdw blurRad="38100" dist="38100" dir="2700000" algn="tl">
                    <a:srgbClr val="000000">
                      <a:alpha val="43137"/>
                    </a:srgbClr>
                  </a:outerShdw>
                </a:effectLst>
                <a:uLnTx/>
                <a:uFillTx/>
                <a:latin typeface="Calibri"/>
                <a:ea typeface="+mn-ea"/>
                <a:cs typeface="+mn-cs"/>
              </a:rPr>
              <a:t> DESTEĞİ</a:t>
            </a:r>
          </a:p>
        </p:txBody>
      </p:sp>
      <p:sp>
        <p:nvSpPr>
          <p:cNvPr id="10" name="Metin kutusu 9"/>
          <p:cNvSpPr txBox="1"/>
          <p:nvPr/>
        </p:nvSpPr>
        <p:spPr>
          <a:xfrm>
            <a:off x="2449941" y="1127680"/>
            <a:ext cx="6578049" cy="5170646"/>
          </a:xfrm>
          <a:prstGeom prst="rect">
            <a:avLst/>
          </a:prstGeom>
          <a:noFill/>
        </p:spPr>
        <p:txBody>
          <a:bodyPr wrap="square" rtlCol="0" anchor="ctr">
            <a:spAutoFit/>
          </a:bodyPr>
          <a:lstStyle/>
          <a:p>
            <a:pPr marL="0" marR="0" lvl="0" indent="0" algn="l"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Hedef Grup</a:t>
            </a:r>
          </a:p>
          <a:p>
            <a:pPr marL="214313" marR="0" lvl="0" indent="-214313" algn="l" defTabSz="457200" rtl="0" eaLnBrk="0" fontAlgn="base" latinLnBrk="0" hangingPunct="0">
              <a:lnSpc>
                <a:spcPct val="150000"/>
              </a:lnSpc>
              <a:spcBef>
                <a:spcPct val="0"/>
              </a:spcBef>
              <a:spcAft>
                <a:spcPct val="0"/>
              </a:spcAft>
              <a:buClr>
                <a:srgbClr val="990000"/>
              </a:buClr>
              <a:buSzTx/>
              <a:buFont typeface="Arial" pitchFamily="34" charset="0"/>
              <a:buChar cha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İşbirliği Kuruluşları</a:t>
            </a:r>
          </a:p>
          <a:p>
            <a:pPr marL="214313" marR="0" lvl="0" indent="-214313" algn="l" defTabSz="457200" rtl="0" eaLnBrk="0" fontAlgn="base" latinLnBrk="0" hangingPunct="0">
              <a:lnSpc>
                <a:spcPct val="150000"/>
              </a:lnSpc>
              <a:spcBef>
                <a:spcPct val="0"/>
              </a:spcBef>
              <a:spcAft>
                <a:spcPct val="0"/>
              </a:spcAft>
              <a:buClr>
                <a:srgbClr val="990000"/>
              </a:buClr>
              <a:buSzTx/>
              <a:buFont typeface="Arial" pitchFamily="34" charset="0"/>
              <a:buChar cha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2 ay önce ön onay başvurusu</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 Kapsamındaki Giderler</a:t>
            </a:r>
            <a:endParaRPr kumimoji="0" lang="tr-TR" sz="1600" b="1" i="0" u="none" strike="noStrike" kern="1200" cap="none" spc="0" normalizeH="0" baseline="0" noProof="0" dirty="0">
              <a:ln>
                <a:noFill/>
              </a:ln>
              <a:solidFill>
                <a:srgbClr val="475A8C"/>
              </a:solidFill>
              <a:effectLst/>
              <a:uLnTx/>
              <a:uFillTx/>
              <a:latin typeface="Calibri"/>
              <a:ea typeface="+mn-ea"/>
              <a:cs typeface="+mn-cs"/>
            </a:endParaRP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a) Sanal fuar katılımı kapsamında yurt dışına yönelik internet, mobil ve benzeri dijital ortamları da içeren yazılı ve görsel iletişim veya reklam kampanyalarına dair hizmet giderleri, </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b) Sanal fuar katılımının planlaması ve koordinasyonuna yönelik hizmet giderleri, </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c) Eşleştirme ve ikili iş görüşmelerinin organizasyonuna ilişkin giderler, </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ç) Sanal fuar katılımı kapsamında ana organizatöre ödenen giderler.</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a:t>
            </a:r>
            <a:r>
              <a:rPr kumimoji="0" lang="tr-TR" sz="1600" b="1" i="0" u="none" strike="noStrike" kern="1200" cap="none" spc="0" normalizeH="0" baseline="0" noProof="0" dirty="0">
                <a:ln>
                  <a:noFill/>
                </a:ln>
                <a:solidFill>
                  <a:srgbClr val="475A8C"/>
                </a:solidFill>
                <a:effectLst/>
                <a:uLnTx/>
                <a:uFillTx/>
                <a:latin typeface="Calibri"/>
                <a:ea typeface="+mn-ea"/>
                <a:cs typeface="+mn-cs"/>
              </a:rPr>
              <a:t> </a:t>
            </a:r>
            <a:r>
              <a:rPr kumimoji="0" lang="tr-TR" sz="1600" b="1" i="0" u="none" strike="noStrike" kern="1200" cap="none" spc="0" normalizeH="0" baseline="0" noProof="0" dirty="0">
                <a:ln>
                  <a:noFill/>
                </a:ln>
                <a:solidFill>
                  <a:srgbClr val="990000"/>
                </a:solidFill>
                <a:effectLst/>
                <a:uLnTx/>
                <a:uFillTx/>
                <a:latin typeface="Calibri"/>
                <a:ea typeface="+mn-ea"/>
                <a:cs typeface="+mn-cs"/>
              </a:rPr>
              <a:t>Miktarı : </a:t>
            </a:r>
            <a:r>
              <a:rPr kumimoji="0" lang="tr-TR" sz="1600" b="1" i="0" u="none" strike="noStrike" kern="1200" cap="none" spc="0" normalizeH="0" baseline="0" noProof="0" dirty="0">
                <a:ln>
                  <a:noFill/>
                </a:ln>
                <a:solidFill>
                  <a:srgbClr val="475A8C"/>
                </a:solidFill>
                <a:effectLst/>
                <a:uLnTx/>
                <a:uFillTx/>
                <a:latin typeface="Calibri"/>
                <a:ea typeface="+mn-ea"/>
                <a:cs typeface="+mn-cs"/>
              </a:rPr>
              <a:t>50.000 ABD Doları</a:t>
            </a:r>
          </a:p>
          <a:p>
            <a:pPr marL="0" marR="0" lvl="0" indent="0" algn="l"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 Oranı : </a:t>
            </a:r>
            <a:r>
              <a:rPr kumimoji="0" lang="tr-TR" sz="1600" b="1" i="0" u="none" strike="noStrike" kern="1200" cap="none" spc="0" normalizeH="0" baseline="0" noProof="0" dirty="0">
                <a:ln>
                  <a:noFill/>
                </a:ln>
                <a:solidFill>
                  <a:srgbClr val="475A8C"/>
                </a:solidFill>
                <a:effectLst/>
                <a:uLnTx/>
                <a:uFillTx/>
                <a:latin typeface="Calibri"/>
                <a:ea typeface="+mn-ea"/>
                <a:cs typeface="+mn-cs"/>
              </a:rPr>
              <a:t>% 50  </a:t>
            </a:r>
            <a:endParaRPr kumimoji="0" lang="tr-TR" sz="1600" b="1" i="0" u="none" strike="noStrike" kern="1200" cap="none" spc="0" normalizeH="0" baseline="0" noProof="0" dirty="0">
              <a:ln>
                <a:noFill/>
              </a:ln>
              <a:solidFill>
                <a:srgbClr val="475A8C"/>
              </a:solidFill>
              <a:effectLst/>
              <a:uLnTx/>
              <a:uFillTx/>
              <a:latin typeface="Arial"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srgbClr val="475A8C"/>
              </a:solidFill>
              <a:effectLst/>
              <a:uLnTx/>
              <a:uFillTx/>
              <a:latin typeface="Arial" pitchFamily="34" charset="0"/>
              <a:ea typeface="+mn-ea"/>
              <a:cs typeface="+mn-cs"/>
            </a:endParaRPr>
          </a:p>
        </p:txBody>
      </p:sp>
      <p:sp>
        <p:nvSpPr>
          <p:cNvPr id="6" name="Slayt Numarası Yer Tutucusu 3"/>
          <p:cNvSpPr txBox="1">
            <a:spLocks/>
          </p:cNvSpPr>
          <p:nvPr/>
        </p:nvSpPr>
        <p:spPr>
          <a:xfrm>
            <a:off x="8429625" y="6553200"/>
            <a:ext cx="571500" cy="252413"/>
          </a:xfrm>
          <a:prstGeom prst="rect">
            <a:avLst/>
          </a:prstGeom>
        </p:spPr>
        <p:txBody>
          <a:bodyPr/>
          <a:lstStyle>
            <a:defPPr>
              <a:defRPr lang="tr-TR"/>
            </a:defPPr>
            <a:lvl1pPr algn="ctr" rtl="0" eaLnBrk="0" fontAlgn="base" hangingPunct="0">
              <a:spcBef>
                <a:spcPct val="0"/>
              </a:spcBef>
              <a:spcAft>
                <a:spcPct val="0"/>
              </a:spcAft>
              <a:defRPr sz="1200" kern="1200">
                <a:solidFill>
                  <a:prstClr val="white">
                    <a:lumMod val="85000"/>
                  </a:prstClr>
                </a:solidFill>
                <a:effectLst>
                  <a:outerShdw blurRad="38100" dist="38100" dir="2700000" algn="tl">
                    <a:srgbClr val="000000">
                      <a:alpha val="43137"/>
                    </a:srgbClr>
                  </a:outerShdw>
                </a:effectLst>
                <a:latin typeface="Calibri"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3C5A7D2A-A6CC-491E-9572-17D0D067E594}" type="slidenum">
              <a:rPr kumimoji="0" lang="en-US" altLang="tr-TR" sz="1200" b="0" i="0" u="none" strike="noStrike" kern="1200" cap="none" spc="0" normalizeH="0" baseline="0" noProof="0" smtClean="0">
                <a:ln>
                  <a:noFill/>
                </a:ln>
                <a:solidFill>
                  <a:prstClr val="white">
                    <a:lumMod val="85000"/>
                  </a:prstClr>
                </a:solidFill>
                <a:effectLst>
                  <a:outerShdw blurRad="38100" dist="38100" dir="2700000" algn="tl">
                    <a:srgbClr val="000000">
                      <a:alpha val="43137"/>
                    </a:srgbClr>
                  </a:outerShdw>
                </a:effectLst>
                <a:uLnTx/>
                <a:uFillTx/>
                <a:latin typeface="Calibri" pitchFamily="34" charset="0"/>
                <a:ea typeface="+mn-ea"/>
                <a:cs typeface="Arial"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dirty="0">
              <a:ln>
                <a:noFill/>
              </a:ln>
              <a:solidFill>
                <a:prstClr val="white">
                  <a:lumMod val="85000"/>
                </a:prstClr>
              </a:solidFill>
              <a:effectLst>
                <a:outerShdw blurRad="38100" dist="38100" dir="2700000" algn="tl">
                  <a:srgbClr val="000000">
                    <a:alpha val="43137"/>
                  </a:srgbClr>
                </a:outerShdw>
              </a:effectLst>
              <a:uLnTx/>
              <a:uFillTx/>
              <a:latin typeface="Calibri" pitchFamily="34" charset="0"/>
              <a:ea typeface="+mn-ea"/>
              <a:cs typeface="Arial" pitchFamily="34" charset="0"/>
            </a:endParaRPr>
          </a:p>
        </p:txBody>
      </p:sp>
      <p:sp>
        <p:nvSpPr>
          <p:cNvPr id="8"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1400" b="1" i="0" u="none" strike="noStrike" kern="1200" cap="none" spc="0" normalizeH="0" baseline="0" noProof="0" dirty="0">
                <a:ln>
                  <a:noFill/>
                </a:ln>
                <a:solidFill>
                  <a:prstClr val="white">
                    <a:lumMod val="85000"/>
                  </a:prstClr>
                </a:solidFill>
                <a:effectLst>
                  <a:outerShdw blurRad="38100" dist="38100" dir="2700000" algn="tl">
                    <a:srgbClr val="000000">
                      <a:alpha val="43137"/>
                    </a:srgbClr>
                  </a:outerShdw>
                </a:effectLst>
                <a:uLnTx/>
                <a:uFillTx/>
                <a:latin typeface="Arial Narrow" pitchFamily="34" charset="0"/>
                <a:ea typeface="+mn-ea"/>
                <a:cs typeface="Arial" pitchFamily="34" charset="0"/>
              </a:rPr>
              <a:t>Ticaret Bakanlığı-İhracat Genel Müdürlüğü</a:t>
            </a:r>
          </a:p>
        </p:txBody>
      </p:sp>
      <p:pic>
        <p:nvPicPr>
          <p:cNvPr id="11"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
        <p:nvSpPr>
          <p:cNvPr id="12" name="Metin kutusu 11"/>
          <p:cNvSpPr txBox="1"/>
          <p:nvPr/>
        </p:nvSpPr>
        <p:spPr>
          <a:xfrm>
            <a:off x="1347787" y="283059"/>
            <a:ext cx="9079748" cy="800219"/>
          </a:xfrm>
          <a:prstGeom prst="rect">
            <a:avLst/>
          </a:prstGeom>
          <a:noFill/>
        </p:spPr>
        <p:txBody>
          <a:bodyPr wrap="square" rtlCol="0">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PAZARA GİRİŞTE DİJİTAL FAALİYETLERİN DESTEKLENMESİ</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56967416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Line 5"/>
          <p:cNvSpPr>
            <a:spLocks noChangeShapeType="1"/>
          </p:cNvSpPr>
          <p:nvPr/>
        </p:nvSpPr>
        <p:spPr bwMode="gray">
          <a:xfrm>
            <a:off x="2356809" y="2254487"/>
            <a:ext cx="0" cy="2917031"/>
          </a:xfrm>
          <a:prstGeom prst="line">
            <a:avLst/>
          </a:prstGeom>
          <a:noFill/>
          <a:ln w="19050" cmpd="sng">
            <a:solidFill>
              <a:srgbClr val="990000"/>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9" name="Metin kutusu 8"/>
          <p:cNvSpPr txBox="1"/>
          <p:nvPr/>
        </p:nvSpPr>
        <p:spPr>
          <a:xfrm>
            <a:off x="274320" y="2864428"/>
            <a:ext cx="2148756" cy="1323439"/>
          </a:xfrm>
          <a:prstGeom prst="rect">
            <a:avLst/>
          </a:prstGeom>
          <a:noFill/>
        </p:spPr>
        <p:txBody>
          <a:bodyPr wrap="square" rtlCol="0" anchor="ctr">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000" b="1" i="0" u="sng" strike="noStrike" kern="1200" cap="none" spc="0" normalizeH="0" baseline="0" noProof="0" dirty="0">
                <a:ln>
                  <a:noFill/>
                </a:ln>
                <a:solidFill>
                  <a:srgbClr val="990000"/>
                </a:solidFill>
                <a:effectLst>
                  <a:outerShdw blurRad="38100" dist="38100" dir="2700000" algn="tl">
                    <a:srgbClr val="000000">
                      <a:alpha val="43137"/>
                    </a:srgbClr>
                  </a:outerShdw>
                </a:effectLst>
                <a:uLnTx/>
                <a:uFillTx/>
                <a:latin typeface="Calibri"/>
                <a:ea typeface="+mn-ea"/>
                <a:cs typeface="+mn-cs"/>
              </a:rPr>
              <a:t>SANAL </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000" b="1" i="0" u="sng" strike="noStrike" kern="1200" cap="none" spc="0" normalizeH="0" baseline="0" noProof="0" dirty="0">
                <a:ln>
                  <a:noFill/>
                </a:ln>
                <a:solidFill>
                  <a:srgbClr val="990000"/>
                </a:solidFill>
                <a:effectLst>
                  <a:outerShdw blurRad="38100" dist="38100" dir="2700000" algn="tl">
                    <a:srgbClr val="000000">
                      <a:alpha val="43137"/>
                    </a:srgbClr>
                  </a:outerShdw>
                </a:effectLst>
                <a:uLnTx/>
                <a:uFillTx/>
                <a:latin typeface="Calibri"/>
                <a:ea typeface="+mn-ea"/>
                <a:cs typeface="+mn-cs"/>
              </a:rPr>
              <a:t>FUAR ORGANİZASYONU</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000" b="1" i="0" u="none" strike="noStrike" kern="1200" cap="none" spc="0" normalizeH="0" baseline="0" noProof="0" dirty="0">
                <a:ln>
                  <a:noFill/>
                </a:ln>
                <a:solidFill>
                  <a:srgbClr val="990000"/>
                </a:solidFill>
                <a:effectLst>
                  <a:outerShdw blurRad="38100" dist="38100" dir="2700000" algn="tl">
                    <a:srgbClr val="000000">
                      <a:alpha val="43137"/>
                    </a:srgbClr>
                  </a:outerShdw>
                </a:effectLst>
                <a:uLnTx/>
                <a:uFillTx/>
                <a:latin typeface="Calibri"/>
                <a:ea typeface="+mn-ea"/>
                <a:cs typeface="+mn-cs"/>
              </a:rPr>
              <a:t>DESTEĞİ</a:t>
            </a:r>
          </a:p>
        </p:txBody>
      </p:sp>
      <p:sp>
        <p:nvSpPr>
          <p:cNvPr id="10" name="Metin kutusu 9"/>
          <p:cNvSpPr txBox="1"/>
          <p:nvPr/>
        </p:nvSpPr>
        <p:spPr>
          <a:xfrm>
            <a:off x="2449941" y="758348"/>
            <a:ext cx="6578049" cy="5909310"/>
          </a:xfrm>
          <a:prstGeom prst="rect">
            <a:avLst/>
          </a:prstGeom>
          <a:noFill/>
        </p:spPr>
        <p:txBody>
          <a:bodyPr wrap="square" rtlCol="0" anchor="ctr">
            <a:spAutoFit/>
          </a:bodyPr>
          <a:lstStyle/>
          <a:p>
            <a:pPr marL="0" marR="0" lvl="0" indent="0" algn="l"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Hedef Grup</a:t>
            </a:r>
          </a:p>
          <a:p>
            <a:pPr marL="214313" marR="0" lvl="0" indent="-214313" algn="l" defTabSz="457200" rtl="0" eaLnBrk="0" fontAlgn="base" latinLnBrk="0" hangingPunct="0">
              <a:lnSpc>
                <a:spcPct val="150000"/>
              </a:lnSpc>
              <a:spcBef>
                <a:spcPct val="0"/>
              </a:spcBef>
              <a:spcAft>
                <a:spcPct val="0"/>
              </a:spcAft>
              <a:buClr>
                <a:srgbClr val="990000"/>
              </a:buClr>
              <a:buSzTx/>
              <a:buFont typeface="Arial" pitchFamily="34" charset="0"/>
              <a:buChar cha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İşbirliği Kuruluşları</a:t>
            </a:r>
          </a:p>
          <a:p>
            <a:pPr marL="214313" marR="0" lvl="0" indent="-214313" algn="l" defTabSz="457200" rtl="0" eaLnBrk="0" fontAlgn="base" latinLnBrk="0" hangingPunct="0">
              <a:lnSpc>
                <a:spcPct val="150000"/>
              </a:lnSpc>
              <a:spcBef>
                <a:spcPct val="0"/>
              </a:spcBef>
              <a:spcAft>
                <a:spcPct val="0"/>
              </a:spcAft>
              <a:buClr>
                <a:srgbClr val="990000"/>
              </a:buClr>
              <a:buSzTx/>
              <a:buFont typeface="Arial" pitchFamily="34" charset="0"/>
              <a:buChar cha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6 ay önce ön onay başvurusu</a:t>
            </a:r>
          </a:p>
          <a:p>
            <a:pPr marL="0" marR="0" lvl="0" indent="0" algn="just"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 Kapsamındaki Giderler</a:t>
            </a:r>
            <a:endParaRPr kumimoji="0" lang="tr-TR" sz="1600" b="1" i="0" u="none" strike="noStrike" kern="1200" cap="none" spc="0" normalizeH="0" baseline="0" noProof="0" dirty="0">
              <a:ln>
                <a:noFill/>
              </a:ln>
              <a:solidFill>
                <a:srgbClr val="475A8C"/>
              </a:solidFill>
              <a:effectLst/>
              <a:uLnTx/>
              <a:uFillTx/>
              <a:latin typeface="Calibri"/>
              <a:ea typeface="+mn-ea"/>
              <a:cs typeface="+mn-cs"/>
            </a:endParaRPr>
          </a:p>
          <a:p>
            <a:pPr marL="342900" marR="0" lvl="0" indent="-342900" algn="just" defTabSz="457200" rtl="0" eaLnBrk="0" fontAlgn="base" latinLnBrk="0" hangingPunct="0">
              <a:lnSpc>
                <a:spcPct val="150000"/>
              </a:lnSpc>
              <a:spcBef>
                <a:spcPct val="0"/>
              </a:spcBef>
              <a:spcAft>
                <a:spcPct val="0"/>
              </a:spcAft>
              <a:buClr>
                <a:srgbClr val="990000"/>
              </a:buClr>
              <a:buSzTx/>
              <a:buFontTx/>
              <a:buAutoNum type="alphaLcParen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Sanal fuar organizasyonu tanıtımı kapsamındaki harcamaların en az % 80’i yurt dışına yönelik olmak kaydıyla, internet, mobil ve benzeri dijital ortamları da içeren yazılı ve görsel iletişim veya reklam kampanyalarına dair hizmet giderleri, </a:t>
            </a:r>
          </a:p>
          <a:p>
            <a:pPr marL="342900" marR="0" lvl="0" indent="-342900" algn="just" defTabSz="457200" rtl="0" eaLnBrk="0" fontAlgn="base" latinLnBrk="0" hangingPunct="0">
              <a:lnSpc>
                <a:spcPct val="150000"/>
              </a:lnSpc>
              <a:spcBef>
                <a:spcPct val="0"/>
              </a:spcBef>
              <a:spcAft>
                <a:spcPct val="0"/>
              </a:spcAft>
              <a:buClr>
                <a:srgbClr val="990000"/>
              </a:buClr>
              <a:buSzTx/>
              <a:buFontTx/>
              <a:buAutoNum type="alphaLcParen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Sanal fuar organizasyonun planlamasına ve koordinasyonuna yönelik hizmet giderleri, </a:t>
            </a:r>
          </a:p>
          <a:p>
            <a:pPr marL="228600" marR="0" lvl="0" indent="-228600" algn="just" defTabSz="457200" rtl="0" eaLnBrk="0" fontAlgn="base" latinLnBrk="0" hangingPunct="0">
              <a:lnSpc>
                <a:spcPct val="150000"/>
              </a:lnSpc>
              <a:spcBef>
                <a:spcPct val="0"/>
              </a:spcBef>
              <a:spcAft>
                <a:spcPct val="0"/>
              </a:spcAft>
              <a:buClr>
                <a:srgbClr val="990000"/>
              </a:buClr>
              <a:buSzTx/>
              <a:buFontTx/>
              <a:buAutoNum type="alphaLcParen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Eşleştirme ve ikili iş görüşmelerinin organizasyonuna ilişkin giderler, </a:t>
            </a:r>
          </a:p>
          <a:p>
            <a:pPr marL="228600" marR="0" lvl="0" indent="-228600" algn="just" defTabSz="457200" rtl="0" eaLnBrk="0" fontAlgn="base" latinLnBrk="0" hangingPunct="0">
              <a:lnSpc>
                <a:spcPct val="150000"/>
              </a:lnSpc>
              <a:spcBef>
                <a:spcPct val="0"/>
              </a:spcBef>
              <a:spcAft>
                <a:spcPct val="0"/>
              </a:spcAft>
              <a:buClr>
                <a:srgbClr val="990000"/>
              </a:buClr>
              <a:buSzTx/>
              <a:buFontTx/>
              <a:buAutoNum type="alphaLcParenR"/>
              <a:tabLst/>
              <a:defRPr/>
            </a:pPr>
            <a:r>
              <a:rPr kumimoji="0" lang="tr-TR" sz="1600" b="1" i="0" u="none" strike="noStrike" kern="1200" cap="none" spc="0" normalizeH="0" baseline="0" noProof="0" dirty="0">
                <a:ln>
                  <a:noFill/>
                </a:ln>
                <a:solidFill>
                  <a:srgbClr val="475A8C"/>
                </a:solidFill>
                <a:effectLst/>
                <a:uLnTx/>
                <a:uFillTx/>
                <a:latin typeface="Calibri"/>
                <a:ea typeface="+mn-ea"/>
                <a:cs typeface="+mn-cs"/>
              </a:rPr>
              <a:t>Sanal fuar organizasyonunun gerçekleştirildiği platformlara ödenen giderler. </a:t>
            </a:r>
          </a:p>
          <a:p>
            <a:pPr marL="0" marR="0" lvl="0" indent="0" algn="l"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 Miktarı : </a:t>
            </a:r>
            <a:r>
              <a:rPr kumimoji="0" lang="tr-TR" sz="1600" b="1" i="0" u="none" strike="noStrike" kern="1200" cap="none" spc="0" normalizeH="0" baseline="0" noProof="0" dirty="0">
                <a:ln>
                  <a:noFill/>
                </a:ln>
                <a:solidFill>
                  <a:srgbClr val="475A8C"/>
                </a:solidFill>
                <a:effectLst/>
                <a:uLnTx/>
                <a:uFillTx/>
                <a:latin typeface="Calibri"/>
                <a:ea typeface="+mn-ea"/>
                <a:cs typeface="+mn-cs"/>
              </a:rPr>
              <a:t>100.000 ABD Doları</a:t>
            </a:r>
          </a:p>
          <a:p>
            <a:pPr marL="0" marR="0" lvl="0" indent="0" algn="l" defTabSz="457200" rtl="0" eaLnBrk="0" fontAlgn="base" latinLnBrk="0" hangingPunct="0">
              <a:lnSpc>
                <a:spcPct val="150000"/>
              </a:lnSpc>
              <a:spcBef>
                <a:spcPct val="0"/>
              </a:spcBef>
              <a:spcAft>
                <a:spcPct val="0"/>
              </a:spcAft>
              <a:buClr>
                <a:srgbClr val="990000"/>
              </a:buClr>
              <a:buSzTx/>
              <a:buFontTx/>
              <a:buNone/>
              <a:tabLst/>
              <a:defRPr/>
            </a:pPr>
            <a:r>
              <a:rPr kumimoji="0" lang="tr-TR" sz="1600" b="1" i="0" u="none" strike="noStrike" kern="1200" cap="none" spc="0" normalizeH="0" baseline="0" noProof="0" dirty="0">
                <a:ln>
                  <a:noFill/>
                </a:ln>
                <a:solidFill>
                  <a:srgbClr val="990000"/>
                </a:solidFill>
                <a:effectLst/>
                <a:uLnTx/>
                <a:uFillTx/>
                <a:latin typeface="Calibri"/>
                <a:ea typeface="+mn-ea"/>
                <a:cs typeface="+mn-cs"/>
              </a:rPr>
              <a:t>Destek Oranı : </a:t>
            </a:r>
            <a:r>
              <a:rPr kumimoji="0" lang="tr-TR" sz="1600" b="1" i="0" u="none" strike="noStrike" kern="1200" cap="none" spc="0" normalizeH="0" baseline="0" noProof="0" dirty="0">
                <a:ln>
                  <a:noFill/>
                </a:ln>
                <a:solidFill>
                  <a:srgbClr val="475A8C"/>
                </a:solidFill>
                <a:effectLst/>
                <a:uLnTx/>
                <a:uFillTx/>
                <a:latin typeface="Calibri"/>
                <a:ea typeface="+mn-ea"/>
                <a:cs typeface="+mn-cs"/>
              </a:rPr>
              <a:t>% 50  </a:t>
            </a:r>
            <a:endParaRPr kumimoji="0" lang="tr-TR" sz="1600" b="1" i="0" u="none" strike="noStrike" kern="1200" cap="none" spc="0" normalizeH="0" baseline="0" noProof="0" dirty="0">
              <a:ln>
                <a:noFill/>
              </a:ln>
              <a:solidFill>
                <a:srgbClr val="475A8C"/>
              </a:solidFill>
              <a:effectLst/>
              <a:uLnTx/>
              <a:uFillTx/>
              <a:latin typeface="Arial"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srgbClr val="475A8C"/>
              </a:solidFill>
              <a:effectLst/>
              <a:uLnTx/>
              <a:uFillTx/>
              <a:latin typeface="Arial" pitchFamily="34" charset="0"/>
              <a:ea typeface="+mn-ea"/>
              <a:cs typeface="+mn-cs"/>
            </a:endParaRPr>
          </a:p>
        </p:txBody>
      </p:sp>
      <p:sp>
        <p:nvSpPr>
          <p:cNvPr id="6" name="Slayt Numarası Yer Tutucusu 3"/>
          <p:cNvSpPr txBox="1">
            <a:spLocks/>
          </p:cNvSpPr>
          <p:nvPr/>
        </p:nvSpPr>
        <p:spPr>
          <a:xfrm>
            <a:off x="8429625" y="6553200"/>
            <a:ext cx="571500" cy="252413"/>
          </a:xfrm>
          <a:prstGeom prst="rect">
            <a:avLst/>
          </a:prstGeom>
        </p:spPr>
        <p:txBody>
          <a:bodyPr/>
          <a:lstStyle>
            <a:defPPr>
              <a:defRPr lang="tr-TR"/>
            </a:defPPr>
            <a:lvl1pPr algn="ctr" rtl="0" eaLnBrk="0" fontAlgn="base" hangingPunct="0">
              <a:spcBef>
                <a:spcPct val="0"/>
              </a:spcBef>
              <a:spcAft>
                <a:spcPct val="0"/>
              </a:spcAft>
              <a:defRPr sz="1200" kern="1200">
                <a:solidFill>
                  <a:prstClr val="white">
                    <a:lumMod val="85000"/>
                  </a:prstClr>
                </a:solidFill>
                <a:effectLst>
                  <a:outerShdw blurRad="38100" dist="38100" dir="2700000" algn="tl">
                    <a:srgbClr val="000000">
                      <a:alpha val="43137"/>
                    </a:srgbClr>
                  </a:outerShdw>
                </a:effectLst>
                <a:latin typeface="Calibri"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3C5A7D2A-A6CC-491E-9572-17D0D067E594}" type="slidenum">
              <a:rPr kumimoji="0" lang="en-US" altLang="tr-TR" sz="1200" b="0" i="0" u="none" strike="noStrike" kern="1200" cap="none" spc="0" normalizeH="0" baseline="0" noProof="0" smtClean="0">
                <a:ln>
                  <a:noFill/>
                </a:ln>
                <a:solidFill>
                  <a:prstClr val="white">
                    <a:lumMod val="85000"/>
                  </a:prstClr>
                </a:solidFill>
                <a:effectLst>
                  <a:outerShdw blurRad="38100" dist="38100" dir="2700000" algn="tl">
                    <a:srgbClr val="000000">
                      <a:alpha val="43137"/>
                    </a:srgbClr>
                  </a:outerShdw>
                </a:effectLst>
                <a:uLnTx/>
                <a:uFillTx/>
                <a:latin typeface="Calibri" pitchFamily="34" charset="0"/>
                <a:ea typeface="+mn-ea"/>
                <a:cs typeface="Arial"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dirty="0">
              <a:ln>
                <a:noFill/>
              </a:ln>
              <a:solidFill>
                <a:prstClr val="white">
                  <a:lumMod val="85000"/>
                </a:prstClr>
              </a:solidFill>
              <a:effectLst>
                <a:outerShdw blurRad="38100" dist="38100" dir="2700000" algn="tl">
                  <a:srgbClr val="000000">
                    <a:alpha val="43137"/>
                  </a:srgbClr>
                </a:outerShdw>
              </a:effectLst>
              <a:uLnTx/>
              <a:uFillTx/>
              <a:latin typeface="Calibri" pitchFamily="34" charset="0"/>
              <a:ea typeface="+mn-ea"/>
              <a:cs typeface="Arial" pitchFamily="34" charset="0"/>
            </a:endParaRPr>
          </a:p>
        </p:txBody>
      </p:sp>
      <p:sp>
        <p:nvSpPr>
          <p:cNvPr id="8"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1400" b="1" i="0" u="none" strike="noStrike" kern="1200" cap="none" spc="0" normalizeH="0" baseline="0" noProof="0" dirty="0">
                <a:ln>
                  <a:noFill/>
                </a:ln>
                <a:solidFill>
                  <a:prstClr val="white">
                    <a:lumMod val="85000"/>
                  </a:prstClr>
                </a:solidFill>
                <a:effectLst>
                  <a:outerShdw blurRad="38100" dist="38100" dir="2700000" algn="tl">
                    <a:srgbClr val="000000">
                      <a:alpha val="43137"/>
                    </a:srgbClr>
                  </a:outerShdw>
                </a:effectLst>
                <a:uLnTx/>
                <a:uFillTx/>
                <a:latin typeface="Arial Narrow" pitchFamily="34" charset="0"/>
                <a:ea typeface="+mn-ea"/>
                <a:cs typeface="Arial" pitchFamily="34" charset="0"/>
              </a:rPr>
              <a:t>Ticaret Bakanlığı-İhracat Genel Müdürlüğü</a:t>
            </a:r>
          </a:p>
        </p:txBody>
      </p:sp>
      <p:pic>
        <p:nvPicPr>
          <p:cNvPr id="11"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
        <p:nvSpPr>
          <p:cNvPr id="12" name="Metin kutusu 11"/>
          <p:cNvSpPr txBox="1"/>
          <p:nvPr/>
        </p:nvSpPr>
        <p:spPr>
          <a:xfrm>
            <a:off x="1348698" y="275074"/>
            <a:ext cx="9079748" cy="800219"/>
          </a:xfrm>
          <a:prstGeom prst="rect">
            <a:avLst/>
          </a:prstGeom>
          <a:noFill/>
        </p:spPr>
        <p:txBody>
          <a:bodyPr wrap="square" rtlCol="0">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tr-TR"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PAZARA GİRİŞTE DİJİTAL FAALİYETLERİN DESTEKLENMESİ</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559897784"/>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401638"/>
            <a:ext cx="8027988" cy="396875"/>
          </a:xfrm>
        </p:spPr>
        <p:txBody>
          <a:bodyPr/>
          <a:lstStyle/>
          <a:p>
            <a:pPr algn="ctr" eaLnBrk="1" hangingPunct="1">
              <a:defRPr/>
            </a:pPr>
            <a:r>
              <a:rPr lang="tr-TR" sz="4400" dirty="0"/>
              <a:t>NOTLAR</a:t>
            </a:r>
            <a:endParaRPr lang="en-US" sz="4400" dirty="0"/>
          </a:p>
        </p:txBody>
      </p:sp>
      <p:sp>
        <p:nvSpPr>
          <p:cNvPr id="44035" name="Rectangle 3"/>
          <p:cNvSpPr txBox="1">
            <a:spLocks noChangeArrowheads="1"/>
          </p:cNvSpPr>
          <p:nvPr/>
        </p:nvSpPr>
        <p:spPr bwMode="auto">
          <a:xfrm>
            <a:off x="619125" y="1277938"/>
            <a:ext cx="8382000" cy="5275262"/>
          </a:xfrm>
          <a:prstGeom prst="rect">
            <a:avLst/>
          </a:prstGeom>
          <a:noFill/>
          <a:ln w="9525">
            <a:noFill/>
            <a:miter lim="800000"/>
            <a:headEnd/>
            <a:tailEnd/>
          </a:ln>
        </p:spPr>
        <p:txBody>
          <a:bodyPr lIns="90488" tIns="44450" rIns="90488" bIns="44450"/>
          <a:lstStyle/>
          <a:p>
            <a:pPr marL="457200" indent="-457200" eaLnBrk="1" hangingPunct="1">
              <a:lnSpc>
                <a:spcPct val="90000"/>
              </a:lnSpc>
              <a:spcBef>
                <a:spcPct val="20000"/>
              </a:spcBef>
              <a:buFont typeface="Arial" pitchFamily="34" charset="0"/>
              <a:buChar char="•"/>
            </a:pPr>
            <a:r>
              <a:rPr lang="tr-TR" altLang="tr-TR" sz="2800" b="1" dirty="0"/>
              <a:t>Mevzuat</a:t>
            </a:r>
          </a:p>
          <a:p>
            <a:pPr marL="457200" indent="-457200" eaLnBrk="1" hangingPunct="1">
              <a:lnSpc>
                <a:spcPct val="90000"/>
              </a:lnSpc>
              <a:spcBef>
                <a:spcPct val="20000"/>
              </a:spcBef>
              <a:buFont typeface="Arial" pitchFamily="34" charset="0"/>
              <a:buChar char="•"/>
            </a:pPr>
            <a:r>
              <a:rPr lang="tr-TR" altLang="tr-TR" sz="2800" b="1" dirty="0">
                <a:solidFill>
                  <a:srgbClr val="1506D8"/>
                </a:solidFill>
                <a:hlinkClick r:id="rId3"/>
              </a:rPr>
              <a:t>www.ticaret.gov.tr</a:t>
            </a:r>
            <a:r>
              <a:rPr lang="tr-TR" altLang="tr-TR" sz="2800" b="1" dirty="0">
                <a:solidFill>
                  <a:srgbClr val="1506D8"/>
                </a:solidFill>
              </a:rPr>
              <a:t> (İhracat-Fuar)</a:t>
            </a:r>
          </a:p>
          <a:p>
            <a:pPr marL="457200" indent="-457200" eaLnBrk="1" hangingPunct="1">
              <a:lnSpc>
                <a:spcPct val="90000"/>
              </a:lnSpc>
              <a:spcBef>
                <a:spcPct val="20000"/>
              </a:spcBef>
              <a:buFont typeface="Arial" pitchFamily="34" charset="0"/>
              <a:buChar char="•"/>
            </a:pPr>
            <a:r>
              <a:rPr lang="tr-TR" altLang="tr-TR" sz="2800" b="1" dirty="0">
                <a:solidFill>
                  <a:srgbClr val="1506D8"/>
                </a:solidFill>
                <a:hlinkClick r:id="rId4"/>
              </a:rPr>
              <a:t>https://kolaydestek.gov.tr</a:t>
            </a:r>
            <a:endParaRPr lang="tr-TR" altLang="tr-TR" sz="2800" b="1" dirty="0">
              <a:solidFill>
                <a:srgbClr val="1506D8"/>
              </a:solidFill>
            </a:endParaRPr>
          </a:p>
          <a:p>
            <a:pPr marL="457200" indent="-457200" eaLnBrk="1" hangingPunct="1">
              <a:lnSpc>
                <a:spcPct val="90000"/>
              </a:lnSpc>
              <a:spcBef>
                <a:spcPct val="20000"/>
              </a:spcBef>
              <a:buFont typeface="Arial" pitchFamily="34" charset="0"/>
              <a:buChar char="•"/>
            </a:pPr>
            <a:r>
              <a:rPr lang="tr-TR" altLang="tr-TR" sz="2800" b="1" dirty="0">
                <a:solidFill>
                  <a:srgbClr val="1506D8"/>
                </a:solidFill>
                <a:hlinkClick r:id="rId5"/>
              </a:rPr>
              <a:t>www.trademap.org</a:t>
            </a:r>
            <a:r>
              <a:rPr lang="tr-TR" altLang="tr-TR" sz="2800" b="1" dirty="0">
                <a:solidFill>
                  <a:srgbClr val="1506D8"/>
                </a:solidFill>
              </a:rPr>
              <a:t> (Cenevre)/Ücretsiz üyelik</a:t>
            </a:r>
          </a:p>
          <a:p>
            <a:pPr marL="457200" indent="-457200" eaLnBrk="1" hangingPunct="1">
              <a:lnSpc>
                <a:spcPct val="90000"/>
              </a:lnSpc>
              <a:spcBef>
                <a:spcPct val="20000"/>
              </a:spcBef>
              <a:buFont typeface="Arial" pitchFamily="34" charset="0"/>
              <a:buChar char="•"/>
            </a:pPr>
            <a:r>
              <a:rPr lang="tr-TR" altLang="tr-TR" sz="2800" b="1" dirty="0"/>
              <a:t>Bankacılık Sistemi</a:t>
            </a:r>
          </a:p>
          <a:p>
            <a:pPr marL="457200" indent="-457200" eaLnBrk="1" hangingPunct="1">
              <a:lnSpc>
                <a:spcPct val="90000"/>
              </a:lnSpc>
              <a:spcBef>
                <a:spcPct val="20000"/>
              </a:spcBef>
              <a:buFont typeface="Arial" pitchFamily="34" charset="0"/>
              <a:buChar char="•"/>
            </a:pPr>
            <a:r>
              <a:rPr lang="tr-TR" altLang="tr-TR" sz="2800" b="1" dirty="0"/>
              <a:t>Yurt Dışında Düzenlenen Belgeler</a:t>
            </a:r>
          </a:p>
          <a:p>
            <a:pPr marL="457200" indent="-457200" eaLnBrk="1" hangingPunct="1">
              <a:lnSpc>
                <a:spcPct val="90000"/>
              </a:lnSpc>
              <a:spcBef>
                <a:spcPct val="20000"/>
              </a:spcBef>
              <a:buFont typeface="Arial" pitchFamily="34" charset="0"/>
              <a:buChar char="•"/>
            </a:pPr>
            <a:r>
              <a:rPr lang="tr-TR" altLang="tr-TR" sz="2800" b="1" dirty="0"/>
              <a:t>Destekleme ve Fiyat İstikrar Fonu (DFİF)</a:t>
            </a:r>
          </a:p>
          <a:p>
            <a:pPr marL="457200" indent="-457200" eaLnBrk="1" hangingPunct="1">
              <a:lnSpc>
                <a:spcPct val="90000"/>
              </a:lnSpc>
              <a:spcBef>
                <a:spcPct val="20000"/>
              </a:spcBef>
              <a:buFont typeface="Arial" pitchFamily="34" charset="0"/>
              <a:buChar char="•"/>
            </a:pPr>
            <a:r>
              <a:rPr lang="tr-TR" altLang="tr-TR" sz="2800" b="1" dirty="0"/>
              <a:t>Merkez Bankası</a:t>
            </a:r>
          </a:p>
          <a:p>
            <a:pPr marL="457200" indent="-457200" eaLnBrk="1" hangingPunct="1">
              <a:lnSpc>
                <a:spcPct val="90000"/>
              </a:lnSpc>
              <a:spcBef>
                <a:spcPct val="20000"/>
              </a:spcBef>
              <a:buFont typeface="Arial" pitchFamily="34" charset="0"/>
              <a:buChar char="•"/>
            </a:pPr>
            <a:r>
              <a:rPr lang="tr-TR" altLang="tr-TR" sz="2800" b="1" dirty="0"/>
              <a:t>Mahsup İşlemi</a:t>
            </a:r>
          </a:p>
          <a:p>
            <a:pPr marL="457200" indent="-457200" eaLnBrk="1" hangingPunct="1">
              <a:lnSpc>
                <a:spcPct val="90000"/>
              </a:lnSpc>
              <a:spcBef>
                <a:spcPct val="20000"/>
              </a:spcBef>
              <a:buFont typeface="Arial" pitchFamily="34" charset="0"/>
              <a:buChar char="•"/>
            </a:pPr>
            <a:r>
              <a:rPr lang="tr-TR" altLang="tr-TR" sz="2800" b="1" dirty="0"/>
              <a:t>Ödemelerde Para Birimi TL</a:t>
            </a:r>
          </a:p>
          <a:p>
            <a:pPr marL="457200" indent="-457200" eaLnBrk="1" hangingPunct="1">
              <a:lnSpc>
                <a:spcPct val="90000"/>
              </a:lnSpc>
              <a:spcBef>
                <a:spcPct val="20000"/>
              </a:spcBef>
              <a:buFont typeface="Arial" pitchFamily="34" charset="0"/>
              <a:buChar char="•"/>
            </a:pPr>
            <a:r>
              <a:rPr lang="tr-TR" altLang="tr-TR" sz="2800" b="1" dirty="0"/>
              <a:t>Başvurular Destek Yönetim Sistemi (DYS) ile </a:t>
            </a:r>
          </a:p>
          <a:p>
            <a:pPr marL="457200" indent="-457200" eaLnBrk="1" hangingPunct="1">
              <a:lnSpc>
                <a:spcPct val="90000"/>
              </a:lnSpc>
              <a:spcBef>
                <a:spcPct val="20000"/>
              </a:spcBef>
              <a:buFont typeface="Arial" pitchFamily="34" charset="0"/>
              <a:buChar char="•"/>
            </a:pPr>
            <a:endParaRPr lang="tr-TR" altLang="tr-TR" sz="3200" b="1" dirty="0"/>
          </a:p>
          <a:p>
            <a:pPr marL="457200" indent="-457200" eaLnBrk="1" hangingPunct="1">
              <a:lnSpc>
                <a:spcPct val="90000"/>
              </a:lnSpc>
              <a:spcBef>
                <a:spcPct val="20000"/>
              </a:spcBef>
              <a:buFont typeface="Arial" pitchFamily="34" charset="0"/>
              <a:buChar char="•"/>
            </a:pPr>
            <a:endParaRPr lang="tr-TR" altLang="tr-TR" sz="3200" b="1" dirty="0"/>
          </a:p>
          <a:p>
            <a:pPr marL="457200" indent="-457200" eaLnBrk="1" hangingPunct="1">
              <a:lnSpc>
                <a:spcPct val="90000"/>
              </a:lnSpc>
              <a:spcBef>
                <a:spcPct val="20000"/>
              </a:spcBef>
              <a:buFont typeface="Arial" pitchFamily="34" charset="0"/>
              <a:buChar char="•"/>
            </a:pPr>
            <a:endParaRPr lang="tr-TR" altLang="tr-TR" sz="3200" b="1" dirty="0"/>
          </a:p>
        </p:txBody>
      </p:sp>
      <p:sp>
        <p:nvSpPr>
          <p:cNvPr id="5" name="Slayt Numarası Yer Tutucusu 3"/>
          <p:cNvSpPr txBox="1">
            <a:spLocks/>
          </p:cNvSpPr>
          <p:nvPr/>
        </p:nvSpPr>
        <p:spPr>
          <a:xfrm>
            <a:off x="8429625" y="6553200"/>
            <a:ext cx="571500" cy="252413"/>
          </a:xfrm>
          <a:prstGeom prst="rect">
            <a:avLst/>
          </a:prstGeom>
        </p:spPr>
        <p:txBody>
          <a:bodyPr/>
          <a:lstStyle>
            <a:defPPr>
              <a:defRPr lang="tr-TR"/>
            </a:defPPr>
            <a:lvl1pPr algn="ctr" rtl="0" eaLnBrk="0" fontAlgn="base" hangingPunct="0">
              <a:spcBef>
                <a:spcPct val="0"/>
              </a:spcBef>
              <a:spcAft>
                <a:spcPct val="0"/>
              </a:spcAft>
              <a:defRPr sz="1200" kern="1200">
                <a:solidFill>
                  <a:prstClr val="white">
                    <a:lumMod val="85000"/>
                  </a:prstClr>
                </a:solidFill>
                <a:effectLst>
                  <a:outerShdw blurRad="38100" dist="38100" dir="2700000" algn="tl">
                    <a:srgbClr val="000000">
                      <a:alpha val="43137"/>
                    </a:srgbClr>
                  </a:outerShdw>
                </a:effectLst>
                <a:latin typeface="Calibri"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fld id="{3C5A7D2A-A6CC-491E-9572-17D0D067E594}" type="slidenum">
              <a:rPr lang="en-US" altLang="tr-TR" smtClean="0"/>
              <a:pPr defTabSz="914400">
                <a:defRPr/>
              </a:pPr>
              <a:t>16</a:t>
            </a:fld>
            <a:endParaRPr lang="en-US" altLang="tr-TR" dirty="0"/>
          </a:p>
        </p:txBody>
      </p:sp>
      <p:sp>
        <p:nvSpPr>
          <p:cNvPr id="7"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Bakanlığı-İhracat Genel Müdürlüğü</a:t>
            </a:r>
          </a:p>
        </p:txBody>
      </p:sp>
      <p:pic>
        <p:nvPicPr>
          <p:cNvPr id="6" name="Resim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401511844"/>
      </p:ext>
    </p:ext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19" y="5832662"/>
            <a:ext cx="914270" cy="92705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2286" y="5834624"/>
            <a:ext cx="933450" cy="95263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760" y="5826101"/>
            <a:ext cx="933450" cy="90787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5826101"/>
            <a:ext cx="1010171" cy="99099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4" y="5855039"/>
            <a:ext cx="875909" cy="88230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6532" y="5877272"/>
            <a:ext cx="939844" cy="9462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72400" y="5870262"/>
            <a:ext cx="927057" cy="9334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5896" y="5832662"/>
            <a:ext cx="927057" cy="9462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 name="Resim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582737" y="332656"/>
            <a:ext cx="2444733" cy="1833291"/>
          </a:xfrm>
          <a:prstGeom prst="rect">
            <a:avLst/>
          </a:prstGeom>
        </p:spPr>
      </p:pic>
      <p:sp>
        <p:nvSpPr>
          <p:cNvPr id="4" name="Metin kutusu 3"/>
          <p:cNvSpPr txBox="1"/>
          <p:nvPr/>
        </p:nvSpPr>
        <p:spPr>
          <a:xfrm>
            <a:off x="1" y="2636912"/>
            <a:ext cx="9144000" cy="1384995"/>
          </a:xfrm>
          <a:prstGeom prst="rect">
            <a:avLst/>
          </a:prstGeom>
          <a:noFill/>
        </p:spPr>
        <p:txBody>
          <a:bodyPr wrap="square" rtlCol="0">
            <a:spAutoFit/>
          </a:bodyPr>
          <a:lstStyle/>
          <a:p>
            <a:pPr algn="ctr" defTabSz="914400" eaLnBrk="1" hangingPunct="1"/>
            <a:r>
              <a:rPr lang="tr-TR" sz="4200" b="1" dirty="0">
                <a:solidFill>
                  <a:schemeClr val="bg2">
                    <a:lumMod val="25000"/>
                  </a:schemeClr>
                </a:solidFill>
                <a:latin typeface="Calibri" pitchFamily="34" charset="0"/>
                <a:cs typeface="Arial" charset="0"/>
              </a:rPr>
              <a:t>İHRACATA YÖNELİK</a:t>
            </a:r>
          </a:p>
          <a:p>
            <a:pPr algn="ctr" defTabSz="914400" eaLnBrk="1" hangingPunct="1"/>
            <a:r>
              <a:rPr lang="tr-TR" sz="4200" b="1" dirty="0">
                <a:solidFill>
                  <a:schemeClr val="bg2">
                    <a:lumMod val="25000"/>
                  </a:schemeClr>
                </a:solidFill>
                <a:latin typeface="Calibri" pitchFamily="34" charset="0"/>
                <a:cs typeface="Arial" charset="0"/>
              </a:rPr>
              <a:t>DEVLET DESTEKLERİ</a:t>
            </a:r>
          </a:p>
        </p:txBody>
      </p:sp>
      <p:sp>
        <p:nvSpPr>
          <p:cNvPr id="5" name="Metin kutusu 4"/>
          <p:cNvSpPr txBox="1"/>
          <p:nvPr/>
        </p:nvSpPr>
        <p:spPr>
          <a:xfrm>
            <a:off x="-123986" y="3970141"/>
            <a:ext cx="9267986" cy="1477328"/>
          </a:xfrm>
          <a:prstGeom prst="rect">
            <a:avLst/>
          </a:prstGeom>
          <a:noFill/>
        </p:spPr>
        <p:txBody>
          <a:bodyPr wrap="square" rtlCol="0">
            <a:spAutoFit/>
          </a:bodyPr>
          <a:lstStyle/>
          <a:p>
            <a:pPr algn="ctr" defTabSz="914400"/>
            <a:r>
              <a:rPr lang="tr-TR" b="1" dirty="0">
                <a:solidFill>
                  <a:schemeClr val="bg2">
                    <a:lumMod val="25000"/>
                  </a:schemeClr>
                </a:solidFill>
                <a:latin typeface="Calibri" pitchFamily="34" charset="0"/>
              </a:rPr>
              <a:t>     T.C. TİCARET BAKANLIĞI</a:t>
            </a:r>
          </a:p>
          <a:p>
            <a:pPr algn="ctr" defTabSz="914400"/>
            <a:r>
              <a:rPr lang="tr-TR" b="1" dirty="0">
                <a:solidFill>
                  <a:schemeClr val="bg2">
                    <a:lumMod val="25000"/>
                  </a:schemeClr>
                </a:solidFill>
                <a:latin typeface="Calibri" pitchFamily="34" charset="0"/>
              </a:rPr>
              <a:t>İHRACAT GENEL </a:t>
            </a:r>
            <a:r>
              <a:rPr lang="tr-TR" b="1" dirty="0" smtClean="0">
                <a:solidFill>
                  <a:schemeClr val="bg2">
                    <a:lumMod val="25000"/>
                  </a:schemeClr>
                </a:solidFill>
                <a:latin typeface="Calibri" pitchFamily="34" charset="0"/>
              </a:rPr>
              <a:t>MÜDÜRLÜĞÜ</a:t>
            </a:r>
          </a:p>
          <a:p>
            <a:pPr algn="ctr" defTabSz="914400"/>
            <a:r>
              <a:rPr lang="tr-TR" b="1" dirty="0" smtClean="0">
                <a:solidFill>
                  <a:schemeClr val="bg2">
                    <a:lumMod val="25000"/>
                  </a:schemeClr>
                </a:solidFill>
                <a:latin typeface="Calibri" pitchFamily="34" charset="0"/>
              </a:rPr>
              <a:t>HALİSE BÜŞRA ÜNSAL</a:t>
            </a:r>
          </a:p>
          <a:p>
            <a:pPr algn="ctr" defTabSz="914400"/>
            <a:r>
              <a:rPr lang="tr-TR" b="1" dirty="0" smtClean="0">
                <a:solidFill>
                  <a:schemeClr val="bg2">
                    <a:lumMod val="25000"/>
                  </a:schemeClr>
                </a:solidFill>
                <a:latin typeface="Calibri" pitchFamily="34" charset="0"/>
                <a:hlinkClick r:id="rId12"/>
              </a:rPr>
              <a:t>unsalh@ticaret.gov.tr</a:t>
            </a:r>
            <a:endParaRPr lang="tr-TR" b="1" dirty="0" smtClean="0">
              <a:solidFill>
                <a:schemeClr val="bg2">
                  <a:lumMod val="25000"/>
                </a:schemeClr>
              </a:solidFill>
              <a:latin typeface="Calibri" pitchFamily="34" charset="0"/>
            </a:endParaRPr>
          </a:p>
          <a:p>
            <a:pPr algn="ctr" defTabSz="914400"/>
            <a:r>
              <a:rPr lang="tr-TR" b="1" dirty="0" smtClean="0">
                <a:solidFill>
                  <a:schemeClr val="bg2">
                    <a:lumMod val="25000"/>
                  </a:schemeClr>
                </a:solidFill>
                <a:latin typeface="Calibri" pitchFamily="34" charset="0"/>
              </a:rPr>
              <a:t>03122047500</a:t>
            </a:r>
            <a:endParaRPr lang="tr-TR" b="1" dirty="0">
              <a:solidFill>
                <a:schemeClr val="bg2">
                  <a:lumMod val="25000"/>
                </a:schemeClr>
              </a:solidFill>
              <a:latin typeface="Calibri" pitchFamily="34" charset="0"/>
            </a:endParaRPr>
          </a:p>
        </p:txBody>
      </p:sp>
      <p:pic>
        <p:nvPicPr>
          <p:cNvPr id="15" name="Resim 1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19608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p:cNvSpPr>
          <p:nvPr/>
        </p:nvSpPr>
        <p:spPr bwMode="auto">
          <a:xfrm>
            <a:off x="857250" y="396875"/>
            <a:ext cx="8185150" cy="396875"/>
          </a:xfrm>
          <a:prstGeom prst="rect">
            <a:avLst/>
          </a:prstGeom>
          <a:noFill/>
          <a:ln w="9525">
            <a:noFill/>
            <a:miter lim="800000"/>
            <a:headEnd/>
            <a:tailEnd/>
          </a:ln>
        </p:spPr>
        <p:txBody>
          <a:bodyPr anchor="ctr"/>
          <a:lstStyle/>
          <a:p>
            <a:pPr algn="r" defTabSz="914400">
              <a:defRPr/>
            </a:pPr>
            <a:endParaRPr lang="tr-TR" sz="3200" b="1" dirty="0">
              <a:solidFill>
                <a:schemeClr val="bg1"/>
              </a:solidFill>
              <a:effectLst>
                <a:outerShdw blurRad="38100" dist="38100" dir="2700000" algn="tl">
                  <a:srgbClr val="000000">
                    <a:alpha val="43137"/>
                  </a:srgbClr>
                </a:outerShdw>
              </a:effectLst>
              <a:latin typeface="+mj-lt"/>
            </a:endParaRPr>
          </a:p>
        </p:txBody>
      </p:sp>
      <p:sp>
        <p:nvSpPr>
          <p:cNvPr id="35843" name="Text Box 7"/>
          <p:cNvSpPr txBox="1">
            <a:spLocks noChangeArrowheads="1"/>
          </p:cNvSpPr>
          <p:nvPr/>
        </p:nvSpPr>
        <p:spPr bwMode="auto">
          <a:xfrm>
            <a:off x="3451225" y="1323975"/>
            <a:ext cx="5187950" cy="1570038"/>
          </a:xfrm>
          <a:prstGeom prst="rect">
            <a:avLst/>
          </a:prstGeom>
          <a:noFill/>
          <a:ln w="9525">
            <a:noFill/>
            <a:miter lim="800000"/>
            <a:headEnd/>
            <a:tailEnd/>
          </a:ln>
        </p:spPr>
        <p:txBody>
          <a:bodyPr>
            <a:spAutoFit/>
          </a:bodyPr>
          <a:lstStyle/>
          <a:p>
            <a:pPr algn="just"/>
            <a:r>
              <a:rPr lang="tr-TR" altLang="tr-TR" sz="2400" b="1" dirty="0">
                <a:latin typeface="Calibri" pitchFamily="34" charset="0"/>
                <a:cs typeface="Arial" pitchFamily="34" charset="0"/>
              </a:rPr>
              <a:t>2017/4 sayılı Yurtdışında Gerçekleştirilen Fuar Katılımlarının   Desteklenmesine İlişkin Karar</a:t>
            </a:r>
          </a:p>
          <a:p>
            <a:pPr eaLnBrk="1" hangingPunct="1"/>
            <a:r>
              <a:rPr lang="tr-TR" altLang="tr-TR" sz="2400" b="1" dirty="0">
                <a:latin typeface="Calibri" pitchFamily="34" charset="0"/>
                <a:cs typeface="Arial" pitchFamily="34" charset="0"/>
              </a:rPr>
              <a:t>	</a:t>
            </a:r>
          </a:p>
        </p:txBody>
      </p:sp>
      <p:sp>
        <p:nvSpPr>
          <p:cNvPr id="21514" name="Text Box 10"/>
          <p:cNvSpPr txBox="1">
            <a:spLocks noChangeArrowheads="1"/>
          </p:cNvSpPr>
          <p:nvPr/>
        </p:nvSpPr>
        <p:spPr bwMode="auto">
          <a:xfrm>
            <a:off x="342900" y="3330575"/>
            <a:ext cx="2755900" cy="492125"/>
          </a:xfrm>
          <a:prstGeom prst="rect">
            <a:avLst/>
          </a:prstGeom>
          <a:noFill/>
          <a:ln>
            <a:noFill/>
          </a:ln>
          <a:effectLst/>
        </p:spPr>
        <p:txBody>
          <a:bodyPr>
            <a:spAutoFit/>
          </a:bodyPr>
          <a:lstStyle/>
          <a:p>
            <a:pPr>
              <a:defRPr/>
            </a:pPr>
            <a:r>
              <a:rPr lang="tr-TR" sz="2600" b="1" dirty="0">
                <a:latin typeface="+mn-lt"/>
              </a:rPr>
              <a:t>AMAÇ</a:t>
            </a:r>
          </a:p>
        </p:txBody>
      </p:sp>
      <p:sp>
        <p:nvSpPr>
          <p:cNvPr id="35845" name="AutoShape 6"/>
          <p:cNvSpPr>
            <a:spLocks/>
          </p:cNvSpPr>
          <p:nvPr/>
        </p:nvSpPr>
        <p:spPr bwMode="auto">
          <a:xfrm>
            <a:off x="2649538" y="1347788"/>
            <a:ext cx="360362"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21516" name="Text Box 12"/>
          <p:cNvSpPr txBox="1">
            <a:spLocks noChangeArrowheads="1"/>
          </p:cNvSpPr>
          <p:nvPr/>
        </p:nvSpPr>
        <p:spPr bwMode="auto">
          <a:xfrm>
            <a:off x="342900" y="1662113"/>
            <a:ext cx="2619375" cy="492125"/>
          </a:xfrm>
          <a:prstGeom prst="rect">
            <a:avLst/>
          </a:prstGeom>
          <a:noFill/>
          <a:ln>
            <a:noFill/>
          </a:ln>
          <a:effectLst/>
        </p:spPr>
        <p:txBody>
          <a:bodyPr>
            <a:spAutoFit/>
          </a:bodyPr>
          <a:lstStyle/>
          <a:p>
            <a:pPr>
              <a:defRPr/>
            </a:pPr>
            <a:r>
              <a:rPr lang="tr-TR" sz="2600" b="1" dirty="0">
                <a:latin typeface="+mn-lt"/>
              </a:rPr>
              <a:t>MEVZUAT</a:t>
            </a:r>
            <a:endParaRPr lang="tr-TR" sz="2600" dirty="0">
              <a:latin typeface="+mn-lt"/>
            </a:endParaRPr>
          </a:p>
        </p:txBody>
      </p:sp>
      <p:sp>
        <p:nvSpPr>
          <p:cNvPr id="21517" name="Text Box 13"/>
          <p:cNvSpPr txBox="1">
            <a:spLocks noChangeArrowheads="1"/>
          </p:cNvSpPr>
          <p:nvPr/>
        </p:nvSpPr>
        <p:spPr bwMode="auto">
          <a:xfrm>
            <a:off x="3533775" y="2863850"/>
            <a:ext cx="5105400" cy="1570038"/>
          </a:xfrm>
          <a:prstGeom prst="rect">
            <a:avLst/>
          </a:prstGeom>
          <a:noFill/>
          <a:ln>
            <a:noFill/>
          </a:ln>
          <a:effectLst/>
        </p:spPr>
        <p:txBody>
          <a:bodyPr>
            <a:spAutoFit/>
          </a:bodyPr>
          <a:lstStyle/>
          <a:p>
            <a:pPr algn="just">
              <a:defRPr/>
            </a:pPr>
            <a:r>
              <a:rPr lang="tr-TR" sz="2400" b="1" dirty="0">
                <a:latin typeface="+mj-lt"/>
              </a:rPr>
              <a:t>Şirketlerimizin yurt dışı fuarlara iştiraklerinin ve sektörel nitelikteki uluslararası fuarlara bireysel katılımlarının özendirilmesi</a:t>
            </a:r>
          </a:p>
        </p:txBody>
      </p:sp>
      <p:sp>
        <p:nvSpPr>
          <p:cNvPr id="35848" name="AutoShape 6"/>
          <p:cNvSpPr>
            <a:spLocks/>
          </p:cNvSpPr>
          <p:nvPr/>
        </p:nvSpPr>
        <p:spPr bwMode="auto">
          <a:xfrm>
            <a:off x="2686050" y="3092450"/>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35849" name="AutoShape 6"/>
          <p:cNvSpPr>
            <a:spLocks/>
          </p:cNvSpPr>
          <p:nvPr/>
        </p:nvSpPr>
        <p:spPr bwMode="auto">
          <a:xfrm>
            <a:off x="2635250" y="1347788"/>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35852" name="AutoShape 6"/>
          <p:cNvSpPr>
            <a:spLocks/>
          </p:cNvSpPr>
          <p:nvPr/>
        </p:nvSpPr>
        <p:spPr bwMode="auto">
          <a:xfrm>
            <a:off x="2713038" y="4897438"/>
            <a:ext cx="360362"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14" name="Text Box 10"/>
          <p:cNvSpPr txBox="1">
            <a:spLocks noChangeArrowheads="1"/>
          </p:cNvSpPr>
          <p:nvPr/>
        </p:nvSpPr>
        <p:spPr bwMode="auto">
          <a:xfrm>
            <a:off x="342900" y="5192713"/>
            <a:ext cx="2755900" cy="492125"/>
          </a:xfrm>
          <a:prstGeom prst="rect">
            <a:avLst/>
          </a:prstGeom>
          <a:noFill/>
          <a:ln>
            <a:noFill/>
          </a:ln>
          <a:effectLst/>
        </p:spPr>
        <p:txBody>
          <a:bodyPr>
            <a:spAutoFit/>
          </a:bodyPr>
          <a:lstStyle/>
          <a:p>
            <a:pPr>
              <a:defRPr/>
            </a:pPr>
            <a:r>
              <a:rPr lang="tr-TR" sz="2600" b="1" dirty="0">
                <a:latin typeface="+mn-lt"/>
              </a:rPr>
              <a:t>KAPSAM</a:t>
            </a:r>
          </a:p>
        </p:txBody>
      </p:sp>
      <p:sp>
        <p:nvSpPr>
          <p:cNvPr id="15" name="Text Box 13"/>
          <p:cNvSpPr txBox="1">
            <a:spLocks noChangeArrowheads="1"/>
          </p:cNvSpPr>
          <p:nvPr/>
        </p:nvSpPr>
        <p:spPr bwMode="auto">
          <a:xfrm>
            <a:off x="3248025" y="4654550"/>
            <a:ext cx="5391150" cy="1200150"/>
          </a:xfrm>
          <a:prstGeom prst="rect">
            <a:avLst/>
          </a:prstGeom>
          <a:noFill/>
          <a:ln>
            <a:noFill/>
          </a:ln>
          <a:effectLst/>
        </p:spPr>
        <p:txBody>
          <a:bodyPr>
            <a:spAutoFit/>
          </a:bodyPr>
          <a:lstStyle/>
          <a:p>
            <a:pPr marL="342900" indent="-342900" algn="just">
              <a:buFontTx/>
              <a:buChar char="-"/>
              <a:defRPr/>
            </a:pPr>
            <a:endParaRPr lang="tr-TR" sz="2400" b="1" dirty="0">
              <a:latin typeface="+mn-lt"/>
            </a:endParaRPr>
          </a:p>
          <a:p>
            <a:pPr marL="342900" indent="-342900" algn="just">
              <a:buFont typeface="Arial" pitchFamily="34" charset="0"/>
              <a:buChar char="•"/>
              <a:defRPr/>
            </a:pPr>
            <a:r>
              <a:rPr lang="tr-TR" sz="2400" b="1" dirty="0">
                <a:latin typeface="+mn-lt"/>
              </a:rPr>
              <a:t>Şirketler</a:t>
            </a:r>
          </a:p>
          <a:p>
            <a:pPr marL="342900" indent="-342900" algn="just">
              <a:buFont typeface="Arial" pitchFamily="34" charset="0"/>
              <a:buChar char="•"/>
              <a:defRPr/>
            </a:pPr>
            <a:r>
              <a:rPr lang="tr-TR" sz="2400" b="1" dirty="0">
                <a:latin typeface="+mn-lt"/>
              </a:rPr>
              <a:t>Üretici/İmalatçı Organizasyonları</a:t>
            </a:r>
          </a:p>
        </p:txBody>
      </p:sp>
      <p:sp>
        <p:nvSpPr>
          <p:cNvPr id="35855" name="AutoShape 6"/>
          <p:cNvSpPr>
            <a:spLocks/>
          </p:cNvSpPr>
          <p:nvPr/>
        </p:nvSpPr>
        <p:spPr bwMode="auto">
          <a:xfrm>
            <a:off x="2686050" y="4897438"/>
            <a:ext cx="360363" cy="1152525"/>
          </a:xfrm>
          <a:prstGeom prst="leftBrace">
            <a:avLst>
              <a:gd name="adj1" fmla="val 26652"/>
              <a:gd name="adj2" fmla="val 50000"/>
            </a:avLst>
          </a:prstGeom>
          <a:noFill/>
          <a:ln w="28575">
            <a:solidFill>
              <a:srgbClr val="FF0000"/>
            </a:solidFill>
            <a:round/>
            <a:headEnd/>
            <a:tailEnd type="triangle" w="med" len="med"/>
          </a:ln>
        </p:spPr>
        <p:txBody>
          <a:bodyPr wrap="none" lIns="90488" tIns="44450" rIns="90488" bIns="44450" anchor="ctr"/>
          <a:lstStyle/>
          <a:p>
            <a:pPr eaLnBrk="1" hangingPunct="1"/>
            <a:endParaRPr lang="tr-TR" altLang="tr-TR"/>
          </a:p>
        </p:txBody>
      </p:sp>
      <p:sp>
        <p:nvSpPr>
          <p:cNvPr id="17" name="Metin kutusu 16"/>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DIŞI FUAR DESTEĞİ</a:t>
            </a:r>
          </a:p>
        </p:txBody>
      </p:sp>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2</a:t>
            </a:fld>
            <a:endParaRPr lang="en-US" altLang="tr-TR"/>
          </a:p>
        </p:txBody>
      </p:sp>
      <p:sp>
        <p:nvSpPr>
          <p:cNvPr id="16"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a:t>
            </a:r>
            <a:r>
              <a:rPr lang="tr-TR" sz="1400"/>
              <a:t>www.ticaret.gov.tr</a:t>
            </a:r>
            <a:r>
              <a:rPr lang="tr-TR" sz="1400" dirty="0"/>
              <a:t>) - İhracat Genel Müdürlüğü</a:t>
            </a:r>
          </a:p>
        </p:txBody>
      </p:sp>
      <p:pic>
        <p:nvPicPr>
          <p:cNvPr id="18"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41201123"/>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3</a:t>
            </a:fld>
            <a:endParaRPr lang="en-US" altLang="tr-TR"/>
          </a:p>
        </p:txBody>
      </p:sp>
      <p:sp>
        <p:nvSpPr>
          <p:cNvPr id="9" name="Metin kutusu 8"/>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DIŞI FUAR DESTEĞİ</a:t>
            </a:r>
          </a:p>
        </p:txBody>
      </p:sp>
      <p:sp>
        <p:nvSpPr>
          <p:cNvPr id="13" name="İçerik Yer Tutucusu 2"/>
          <p:cNvSpPr txBox="1">
            <a:spLocks/>
          </p:cNvSpPr>
          <p:nvPr/>
        </p:nvSpPr>
        <p:spPr bwMode="auto">
          <a:xfrm rot="16200000">
            <a:off x="3147848" y="-310055"/>
            <a:ext cx="3310759" cy="7735613"/>
          </a:xfrm>
          <a:prstGeom prst="rect">
            <a:avLst/>
          </a:prstGeom>
          <a:noFill/>
          <a:ln w="9525">
            <a:noFill/>
            <a:miter lim="800000"/>
            <a:headEnd/>
            <a:tailEnd/>
          </a:ln>
        </p:spPr>
        <p:txBody>
          <a:bodyPr vert="eaVert"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accent6"/>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accent6"/>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accent6"/>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accent6"/>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lnSpc>
                <a:spcPct val="150000"/>
              </a:lnSpc>
              <a:defRPr/>
            </a:pPr>
            <a:r>
              <a:rPr lang="tr-TR" sz="2400" b="1" dirty="0">
                <a:solidFill>
                  <a:srgbClr val="0070C0"/>
                </a:solidFill>
              </a:rPr>
              <a:t>YURT DIŞI FUAR ORGANİZASYONU KAPSAMINDA</a:t>
            </a:r>
          </a:p>
          <a:p>
            <a:pPr lvl="1" defTabSz="914400">
              <a:lnSpc>
                <a:spcPct val="150000"/>
              </a:lnSpc>
              <a:buFont typeface="Arial" charset="0"/>
              <a:buChar char="–"/>
              <a:defRPr/>
            </a:pPr>
            <a:r>
              <a:rPr lang="tr-TR" sz="2400" dirty="0">
                <a:solidFill>
                  <a:schemeClr val="tx1"/>
                </a:solidFill>
              </a:rPr>
              <a:t>TÜRK İHRAÇ ÜRÜNLERİ FUARI</a:t>
            </a:r>
          </a:p>
          <a:p>
            <a:pPr lvl="1" defTabSz="914400">
              <a:lnSpc>
                <a:spcPct val="150000"/>
              </a:lnSpc>
              <a:buFont typeface="Arial" charset="0"/>
              <a:buChar char="–"/>
              <a:defRPr/>
            </a:pPr>
            <a:r>
              <a:rPr lang="tr-TR" sz="2400" dirty="0">
                <a:solidFill>
                  <a:schemeClr val="tx1"/>
                </a:solidFill>
              </a:rPr>
              <a:t>SEKTÖREL TÜRK İHRAÇ ÜRÜNLERİ FUARI</a:t>
            </a:r>
          </a:p>
          <a:p>
            <a:pPr lvl="1" defTabSz="914400">
              <a:lnSpc>
                <a:spcPct val="150000"/>
              </a:lnSpc>
              <a:buFont typeface="Arial" charset="0"/>
              <a:buChar char="–"/>
              <a:defRPr/>
            </a:pPr>
            <a:r>
              <a:rPr lang="tr-TR" sz="2400" dirty="0">
                <a:solidFill>
                  <a:schemeClr val="tx1"/>
                </a:solidFill>
              </a:rPr>
              <a:t>YABANCI FİRMA KATILIMLI SEKTÖREL FUAR</a:t>
            </a:r>
          </a:p>
          <a:p>
            <a:pPr lvl="1" defTabSz="914400">
              <a:lnSpc>
                <a:spcPct val="150000"/>
              </a:lnSpc>
              <a:buFont typeface="Arial" charset="0"/>
              <a:buChar char="–"/>
              <a:defRPr/>
            </a:pPr>
            <a:r>
              <a:rPr lang="tr-TR" sz="2400" dirty="0">
                <a:solidFill>
                  <a:schemeClr val="tx1"/>
                </a:solidFill>
              </a:rPr>
              <a:t>MİLLİ KATILIM ORGANİZASYONLARI</a:t>
            </a:r>
          </a:p>
          <a:p>
            <a:pPr defTabSz="914400">
              <a:lnSpc>
                <a:spcPct val="150000"/>
              </a:lnSpc>
              <a:defRPr/>
            </a:pPr>
            <a:r>
              <a:rPr lang="tr-TR" sz="2400" b="1" dirty="0">
                <a:solidFill>
                  <a:srgbClr val="0070C0"/>
                </a:solidFill>
              </a:rPr>
              <a:t>BİREYSEL KATILIMLI FUARLAR</a:t>
            </a:r>
          </a:p>
          <a:p>
            <a:pPr marL="457200" lvl="1" indent="0" defTabSz="914400">
              <a:buFont typeface="Arial" pitchFamily="34" charset="0"/>
              <a:buNone/>
              <a:defRPr/>
            </a:pPr>
            <a:endParaRPr lang="tr-TR" dirty="0"/>
          </a:p>
        </p:txBody>
      </p:sp>
      <p:sp>
        <p:nvSpPr>
          <p:cNvPr id="14" name="Dikdörtgen 13"/>
          <p:cNvSpPr/>
          <p:nvPr/>
        </p:nvSpPr>
        <p:spPr>
          <a:xfrm>
            <a:off x="1576552" y="1159758"/>
            <a:ext cx="5129047" cy="584775"/>
          </a:xfrm>
          <a:prstGeom prst="rect">
            <a:avLst/>
          </a:prstGeom>
        </p:spPr>
        <p:txBody>
          <a:bodyPr wrap="square">
            <a:spAutoFit/>
          </a:bodyPr>
          <a:lstStyle/>
          <a:p>
            <a:r>
              <a:rPr lang="tr-TR" altLang="tr-TR" sz="3200" b="1" dirty="0">
                <a:solidFill>
                  <a:srgbClr val="0070C0"/>
                </a:solidFill>
                <a:effectLst>
                  <a:outerShdw blurRad="38100" dist="38100" dir="2700000" algn="tl">
                    <a:srgbClr val="000000">
                      <a:alpha val="43137"/>
                    </a:srgbClr>
                  </a:outerShdw>
                </a:effectLst>
                <a:latin typeface="Calibri" panose="020F0502020204030204" pitchFamily="34" charset="0"/>
              </a:rPr>
              <a:t>KATILIM TÜRLERİ</a:t>
            </a:r>
            <a:endParaRPr lang="tr-TR" sz="3200" dirty="0"/>
          </a:p>
        </p:txBody>
      </p:sp>
      <p:sp>
        <p:nvSpPr>
          <p:cNvPr id="6"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7"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93240958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4</a:t>
            </a:fld>
            <a:endParaRPr lang="en-US" altLang="tr-TR"/>
          </a:p>
        </p:txBody>
      </p:sp>
      <p:sp>
        <p:nvSpPr>
          <p:cNvPr id="5" name="Metin kutusu 4"/>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DIŞ FUAR DESTEĞİ</a:t>
            </a:r>
          </a:p>
        </p:txBody>
      </p:sp>
      <p:sp>
        <p:nvSpPr>
          <p:cNvPr id="6" name="Text Box 5"/>
          <p:cNvSpPr txBox="1">
            <a:spLocks noChangeArrowheads="1"/>
          </p:cNvSpPr>
          <p:nvPr/>
        </p:nvSpPr>
        <p:spPr bwMode="auto">
          <a:xfrm>
            <a:off x="725213" y="955623"/>
            <a:ext cx="8071945" cy="59462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1143000" indent="-952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pPr algn="just" eaLnBrk="1" hangingPunct="1">
              <a:buClrTx/>
              <a:buNone/>
            </a:pPr>
            <a:endParaRPr kumimoji="0" lang="tr-TR" altLang="tr-TR" sz="1800" dirty="0">
              <a:solidFill>
                <a:srgbClr val="4D4D4D"/>
              </a:solidFill>
              <a:latin typeface="+mn-lt"/>
            </a:endParaRPr>
          </a:p>
          <a:p>
            <a:pPr algn="just" eaLnBrk="1" hangingPunct="1">
              <a:buClrTx/>
              <a:buFont typeface="Wingdings" panose="05000000000000000000" pitchFamily="2" charset="2"/>
              <a:buChar char="î"/>
            </a:pPr>
            <a:r>
              <a:rPr kumimoji="0" lang="tr-TR" altLang="tr-TR" sz="2400" dirty="0">
                <a:solidFill>
                  <a:srgbClr val="0070C0"/>
                </a:solidFill>
                <a:latin typeface="+mn-lt"/>
              </a:rPr>
              <a:t>Türk İhraç Ürünleri Fuarları : </a:t>
            </a:r>
            <a:r>
              <a:rPr kumimoji="0" lang="tr-TR" altLang="tr-TR" sz="1800" dirty="0">
                <a:latin typeface="+mn-lt"/>
              </a:rPr>
              <a:t>Yetkili organizatörlerce sadece Türk ihraç ürünlerinin</a:t>
            </a:r>
            <a:r>
              <a:rPr kumimoji="0" lang="en-US" altLang="tr-TR" sz="1800" dirty="0">
                <a:latin typeface="+mn-lt"/>
              </a:rPr>
              <a:t> </a:t>
            </a:r>
            <a:r>
              <a:rPr kumimoji="0" lang="tr-TR" altLang="tr-TR" sz="1800" dirty="0">
                <a:latin typeface="+mn-lt"/>
              </a:rPr>
              <a:t>tanıtımı amacıyla düzenlenen genel nitelikli yurt dışı fuarlardır.</a:t>
            </a:r>
          </a:p>
          <a:p>
            <a:pPr algn="just" eaLnBrk="1" hangingPunct="1">
              <a:buClrTx/>
              <a:buFont typeface="Wingdings" panose="05000000000000000000" pitchFamily="2" charset="2"/>
              <a:buChar char="î"/>
            </a:pPr>
            <a:endParaRPr kumimoji="0" lang="tr-TR" altLang="tr-TR" sz="1200" dirty="0">
              <a:solidFill>
                <a:srgbClr val="4D4D4D"/>
              </a:solidFill>
              <a:latin typeface="+mn-lt"/>
            </a:endParaRPr>
          </a:p>
          <a:p>
            <a:pPr algn="just" eaLnBrk="1" hangingPunct="1">
              <a:buClrTx/>
              <a:buFont typeface="Wingdings" panose="05000000000000000000" pitchFamily="2" charset="2"/>
              <a:buChar char="î"/>
            </a:pPr>
            <a:r>
              <a:rPr kumimoji="0" lang="tr-TR" altLang="tr-TR" sz="2400" dirty="0" err="1">
                <a:solidFill>
                  <a:srgbClr val="0070C0"/>
                </a:solidFill>
                <a:latin typeface="+mn-lt"/>
              </a:rPr>
              <a:t>Sektörel</a:t>
            </a:r>
            <a:r>
              <a:rPr kumimoji="0" lang="tr-TR" altLang="tr-TR" sz="2400" dirty="0">
                <a:solidFill>
                  <a:srgbClr val="0070C0"/>
                </a:solidFill>
                <a:latin typeface="+mn-lt"/>
              </a:rPr>
              <a:t> Türk İhraç Ürünleri Fuarları : </a:t>
            </a:r>
            <a:r>
              <a:rPr kumimoji="0" lang="tr-TR" altLang="tr-TR" sz="1800" dirty="0">
                <a:latin typeface="+mn-lt"/>
              </a:rPr>
              <a:t>Yetkili organizatörlerce sadece Türk ihraç ürünlerinin tanıtımı amacıyla düzenlenen </a:t>
            </a:r>
            <a:r>
              <a:rPr kumimoji="0" lang="tr-TR" altLang="tr-TR" sz="1800" dirty="0" err="1">
                <a:latin typeface="+mn-lt"/>
              </a:rPr>
              <a:t>sektörel</a:t>
            </a:r>
            <a:r>
              <a:rPr kumimoji="0" lang="tr-TR" altLang="tr-TR" sz="1800" dirty="0">
                <a:latin typeface="+mn-lt"/>
              </a:rPr>
              <a:t> nitelikli yurt</a:t>
            </a:r>
            <a:r>
              <a:rPr kumimoji="0" lang="en-US" altLang="tr-TR" sz="1800" dirty="0">
                <a:latin typeface="+mn-lt"/>
              </a:rPr>
              <a:t> </a:t>
            </a:r>
            <a:r>
              <a:rPr kumimoji="0" lang="tr-TR" altLang="tr-TR" sz="1800" dirty="0">
                <a:latin typeface="+mn-lt"/>
              </a:rPr>
              <a:t>dışı fuarlardır.</a:t>
            </a:r>
          </a:p>
          <a:p>
            <a:pPr algn="just" eaLnBrk="1" hangingPunct="1">
              <a:buClrTx/>
              <a:buFont typeface="Wingdings" panose="05000000000000000000" pitchFamily="2" charset="2"/>
              <a:buChar char="î"/>
            </a:pPr>
            <a:endParaRPr kumimoji="0" lang="tr-TR" altLang="tr-TR" sz="1200" dirty="0">
              <a:solidFill>
                <a:srgbClr val="4D4D4D"/>
              </a:solidFill>
              <a:latin typeface="+mn-lt"/>
            </a:endParaRPr>
          </a:p>
          <a:p>
            <a:pPr algn="just" eaLnBrk="1" hangingPunct="1">
              <a:buClrTx/>
              <a:buFont typeface="Wingdings" panose="05000000000000000000" pitchFamily="2" charset="2"/>
              <a:buChar char="î"/>
            </a:pPr>
            <a:r>
              <a:rPr kumimoji="0" lang="tr-TR" altLang="tr-TR" sz="2400" dirty="0">
                <a:solidFill>
                  <a:srgbClr val="0070C0"/>
                </a:solidFill>
                <a:latin typeface="+mn-lt"/>
              </a:rPr>
              <a:t>Yabancı Firma Katılımlı </a:t>
            </a:r>
            <a:r>
              <a:rPr kumimoji="0" lang="tr-TR" altLang="tr-TR" sz="2400" dirty="0" err="1">
                <a:solidFill>
                  <a:srgbClr val="0070C0"/>
                </a:solidFill>
                <a:latin typeface="+mn-lt"/>
              </a:rPr>
              <a:t>Sektörel</a:t>
            </a:r>
            <a:r>
              <a:rPr kumimoji="0" lang="tr-TR" altLang="tr-TR" sz="2400" dirty="0">
                <a:solidFill>
                  <a:srgbClr val="0070C0"/>
                </a:solidFill>
                <a:latin typeface="+mn-lt"/>
              </a:rPr>
              <a:t> Fuarlar : </a:t>
            </a:r>
            <a:r>
              <a:rPr kumimoji="0" lang="tr-TR" altLang="tr-TR" sz="1800" dirty="0">
                <a:latin typeface="+mn-lt"/>
              </a:rPr>
              <a:t>Yurtdışında Türkiye’den yetkili organizatörlerce düzenlenen, </a:t>
            </a:r>
            <a:r>
              <a:rPr kumimoji="0" lang="tr-TR" altLang="tr-TR" sz="1800" dirty="0" err="1">
                <a:latin typeface="+mn-lt"/>
              </a:rPr>
              <a:t>sektörel</a:t>
            </a:r>
            <a:r>
              <a:rPr kumimoji="0" lang="tr-TR" altLang="tr-TR" sz="1800" dirty="0">
                <a:latin typeface="+mn-lt"/>
              </a:rPr>
              <a:t> nitelikli ve yabancı firmaların da katıldığı fuarlardır.</a:t>
            </a:r>
          </a:p>
          <a:p>
            <a:pPr algn="just" eaLnBrk="1" hangingPunct="1">
              <a:buClrTx/>
              <a:buNone/>
            </a:pPr>
            <a:endParaRPr kumimoji="0" lang="tr-TR" altLang="tr-TR" sz="1800" dirty="0">
              <a:latin typeface="+mn-lt"/>
            </a:endParaRPr>
          </a:p>
          <a:p>
            <a:pPr algn="just" eaLnBrk="1" hangingPunct="1">
              <a:buClrTx/>
              <a:buFont typeface="Wingdings" panose="05000000000000000000" pitchFamily="2" charset="2"/>
              <a:buChar char="î"/>
            </a:pPr>
            <a:r>
              <a:rPr kumimoji="0" lang="tr-TR" altLang="tr-TR" sz="2400" dirty="0">
                <a:solidFill>
                  <a:srgbClr val="0070C0"/>
                </a:solidFill>
              </a:rPr>
              <a:t>Milli Katılım Organizasyonları: </a:t>
            </a:r>
            <a:r>
              <a:rPr kumimoji="0" lang="tr-TR" altLang="tr-TR" sz="1800" u="sng" dirty="0"/>
              <a:t>Yabancı  ana  organizatörün </a:t>
            </a:r>
            <a:r>
              <a:rPr kumimoji="0" lang="tr-TR" altLang="tr-TR" sz="1800" dirty="0"/>
              <a:t>düzenlediği fuara yetkili  organizatör koordinatörlüğünde Türk katılımcıların iştirakidir.</a:t>
            </a:r>
          </a:p>
          <a:p>
            <a:pPr lvl="1" algn="just" eaLnBrk="1" hangingPunct="1">
              <a:buClrTx/>
              <a:buFont typeface="Wingdings" panose="05000000000000000000" pitchFamily="2" charset="2"/>
              <a:buChar char="î"/>
            </a:pPr>
            <a:r>
              <a:rPr kumimoji="0" lang="tr-TR" altLang="tr-TR" sz="1800" dirty="0"/>
              <a:t>Genel nitelikli</a:t>
            </a:r>
          </a:p>
          <a:p>
            <a:pPr lvl="1" algn="just" eaLnBrk="1" hangingPunct="1">
              <a:buClrTx/>
              <a:buFont typeface="Wingdings" panose="05000000000000000000" pitchFamily="2" charset="2"/>
              <a:buChar char="î"/>
            </a:pPr>
            <a:r>
              <a:rPr kumimoji="0" lang="tr-TR" altLang="tr-TR" sz="1800" dirty="0" err="1"/>
              <a:t>Sektörel</a:t>
            </a:r>
            <a:r>
              <a:rPr kumimoji="0" lang="tr-TR" altLang="tr-TR" sz="1800" dirty="0"/>
              <a:t> nitelikli</a:t>
            </a:r>
          </a:p>
          <a:p>
            <a:pPr eaLnBrk="1" hangingPunct="1">
              <a:buClrTx/>
              <a:buFont typeface="Wingdings" panose="05000000000000000000" pitchFamily="2" charset="2"/>
              <a:buChar char="î"/>
            </a:pPr>
            <a:endParaRPr kumimoji="0" lang="en-US" altLang="tr-TR" sz="1800" dirty="0">
              <a:solidFill>
                <a:srgbClr val="4D4D4D"/>
              </a:solidFill>
              <a:latin typeface="+mn-lt"/>
            </a:endParaRPr>
          </a:p>
        </p:txBody>
      </p:sp>
      <p:sp>
        <p:nvSpPr>
          <p:cNvPr id="7"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8"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113920634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AD1C5CF6-98F3-437A-B6F2-E85F9FF3CE2A}" type="slidenum">
              <a:rPr lang="en-US" altLang="tr-TR" smtClean="0"/>
              <a:pPr>
                <a:defRPr/>
              </a:pPr>
              <a:t>5</a:t>
            </a:fld>
            <a:endParaRPr lang="en-US" altLang="tr-TR"/>
          </a:p>
        </p:txBody>
      </p:sp>
      <p:sp>
        <p:nvSpPr>
          <p:cNvPr id="5" name="İçerik Yer Tutucusu 2"/>
          <p:cNvSpPr>
            <a:spLocks noGrp="1"/>
          </p:cNvSpPr>
          <p:nvPr>
            <p:ph type="body" orient="vert" idx="1"/>
          </p:nvPr>
        </p:nvSpPr>
        <p:spPr>
          <a:xfrm rot="16200000">
            <a:off x="2585543" y="-378373"/>
            <a:ext cx="4330262" cy="7861740"/>
          </a:xfrm>
        </p:spPr>
        <p:txBody>
          <a:bodyPr/>
          <a:lstStyle/>
          <a:p>
            <a:pPr marL="0" indent="0" algn="just">
              <a:buNone/>
            </a:pPr>
            <a:r>
              <a:rPr lang="tr-TR" b="1" dirty="0">
                <a:solidFill>
                  <a:srgbClr val="0070C0"/>
                </a:solidFill>
                <a:effectLst>
                  <a:outerShdw blurRad="38100" dist="38100" dir="2700000" algn="tl">
                    <a:srgbClr val="000000">
                      <a:alpha val="43137"/>
                    </a:srgbClr>
                  </a:outerShdw>
                </a:effectLst>
                <a:cs typeface="Arial" panose="020B0604020202020204" pitchFamily="34" charset="0"/>
              </a:rPr>
              <a:t>BİREYSEL KATILIM:</a:t>
            </a:r>
          </a:p>
          <a:p>
            <a:pPr marL="0" indent="0" algn="just">
              <a:buNone/>
            </a:pPr>
            <a:endParaRPr lang="tr-TR" sz="2800" dirty="0">
              <a:solidFill>
                <a:schemeClr val="tx1"/>
              </a:solidFill>
              <a:cs typeface="Arial" panose="020B0604020202020204" pitchFamily="34" charset="0"/>
            </a:endParaRPr>
          </a:p>
          <a:p>
            <a:pPr marL="0" indent="0" algn="just">
              <a:buNone/>
            </a:pPr>
            <a:r>
              <a:rPr lang="tr-TR" sz="2800" dirty="0">
                <a:solidFill>
                  <a:schemeClr val="tx1"/>
                </a:solidFill>
                <a:cs typeface="Arial" panose="020B0604020202020204" pitchFamily="34" charset="0"/>
              </a:rPr>
              <a:t>İhracatçı Birlikleri Genel Sekreterliklerinden gelen taleplere istinaden veya</a:t>
            </a:r>
            <a:r>
              <a:rPr lang="tr-TR" sz="2800" b="1" dirty="0">
                <a:solidFill>
                  <a:schemeClr val="tx1"/>
                </a:solidFill>
                <a:cs typeface="Arial" panose="020B0604020202020204" pitchFamily="34" charset="0"/>
              </a:rPr>
              <a:t> </a:t>
            </a:r>
            <a:r>
              <a:rPr lang="tr-TR" sz="2800" dirty="0" err="1">
                <a:solidFill>
                  <a:schemeClr val="tx1"/>
                </a:solidFill>
                <a:cs typeface="Arial" panose="020B0604020202020204" pitchFamily="34" charset="0"/>
              </a:rPr>
              <a:t>re’sen</a:t>
            </a:r>
            <a:r>
              <a:rPr lang="tr-TR" sz="2800" dirty="0">
                <a:solidFill>
                  <a:schemeClr val="tx1"/>
                </a:solidFill>
                <a:cs typeface="Arial" panose="020B0604020202020204" pitchFamily="34" charset="0"/>
              </a:rPr>
              <a:t> Bakanlıkça belirlenerek Bakanlık resmi web sayfasında ilan edilen ve yurt dışında düzenlenen desteklenecek </a:t>
            </a:r>
            <a:r>
              <a:rPr lang="tr-TR" sz="2800" b="1" dirty="0" err="1">
                <a:solidFill>
                  <a:schemeClr val="tx1"/>
                </a:solidFill>
                <a:cs typeface="Arial" panose="020B0604020202020204" pitchFamily="34" charset="0"/>
              </a:rPr>
              <a:t>sektörel</a:t>
            </a:r>
            <a:r>
              <a:rPr lang="tr-TR" sz="2800" dirty="0">
                <a:solidFill>
                  <a:schemeClr val="tx1"/>
                </a:solidFill>
                <a:cs typeface="Arial" panose="020B0604020202020204" pitchFamily="34" charset="0"/>
              </a:rPr>
              <a:t> nitelikteki uluslararası fuarlar listesinde yer alan fuarlara katılımcıların </a:t>
            </a:r>
            <a:r>
              <a:rPr lang="tr-TR" sz="2800" b="1" dirty="0">
                <a:solidFill>
                  <a:schemeClr val="tx1"/>
                </a:solidFill>
                <a:cs typeface="Arial" panose="020B0604020202020204" pitchFamily="34" charset="0"/>
              </a:rPr>
              <a:t>doğrudan</a:t>
            </a:r>
            <a:r>
              <a:rPr lang="tr-TR" sz="2800" dirty="0">
                <a:solidFill>
                  <a:schemeClr val="tx1"/>
                </a:solidFill>
                <a:cs typeface="Arial" panose="020B0604020202020204" pitchFamily="34" charset="0"/>
              </a:rPr>
              <a:t> katılımlarıdır</a:t>
            </a:r>
            <a:r>
              <a:rPr lang="tr-TR" dirty="0">
                <a:solidFill>
                  <a:schemeClr val="tx1"/>
                </a:solidFill>
                <a:latin typeface="Arial" panose="020B0604020202020204" pitchFamily="34" charset="0"/>
                <a:cs typeface="Arial" panose="020B0604020202020204" pitchFamily="34" charset="0"/>
              </a:rPr>
              <a:t>.</a:t>
            </a:r>
          </a:p>
        </p:txBody>
      </p:sp>
      <p:sp>
        <p:nvSpPr>
          <p:cNvPr id="6" name="Metin kutusu 5"/>
          <p:cNvSpPr txBox="1"/>
          <p:nvPr/>
        </p:nvSpPr>
        <p:spPr>
          <a:xfrm>
            <a:off x="1130300" y="227013"/>
            <a:ext cx="7740650" cy="646331"/>
          </a:xfrm>
          <a:prstGeom prst="rect">
            <a:avLst/>
          </a:prstGeom>
          <a:noFill/>
        </p:spPr>
        <p:txBody>
          <a:bodyPr>
            <a:spAutoFit/>
          </a:bodyPr>
          <a:lstStyle/>
          <a:p>
            <a:pPr algn="ctr">
              <a:defRPr/>
            </a:pPr>
            <a:r>
              <a:rPr lang="tr-TR" sz="3600" b="1" dirty="0">
                <a:solidFill>
                  <a:schemeClr val="bg1"/>
                </a:solidFill>
                <a:latin typeface="+mj-lt"/>
              </a:rPr>
              <a:t>YURT DIŞI FUAR DESTEĞİ</a:t>
            </a:r>
          </a:p>
        </p:txBody>
      </p:sp>
      <p:sp>
        <p:nvSpPr>
          <p:cNvPr id="7"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-İhracat Genel Müdürlüğü</a:t>
            </a:r>
          </a:p>
        </p:txBody>
      </p:sp>
      <p:pic>
        <p:nvPicPr>
          <p:cNvPr id="8"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73469000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25933" y="888666"/>
            <a:ext cx="8454316" cy="5255285"/>
          </a:xfrm>
          <a:prstGeom prst="rect">
            <a:avLst/>
          </a:prstGeom>
        </p:spPr>
        <p:txBody>
          <a:bodyPr wrap="square">
            <a:spAutoFit/>
          </a:bodyPr>
          <a:lstStyle/>
          <a:p>
            <a:pPr algn="just" eaLnBrk="1" hangingPunct="1"/>
            <a:endParaRPr lang="tr-TR" b="1" dirty="0">
              <a:solidFill>
                <a:srgbClr val="C00000"/>
              </a:solidFill>
            </a:endParaRPr>
          </a:p>
          <a:p>
            <a:pPr algn="just" eaLnBrk="1" hangingPunct="1"/>
            <a:endParaRPr lang="tr-TR" sz="750" b="1" dirty="0">
              <a:solidFill>
                <a:prstClr val="black"/>
              </a:solidFill>
            </a:endParaRPr>
          </a:p>
          <a:p>
            <a:pPr algn="just" eaLnBrk="1" hangingPunct="1"/>
            <a:r>
              <a:rPr lang="tr-TR" sz="2400" b="1" u="sng" dirty="0">
                <a:solidFill>
                  <a:srgbClr val="1506D8"/>
                </a:solidFill>
              </a:rPr>
              <a:t>DESTEĞE ESAS TUTAR</a:t>
            </a:r>
          </a:p>
          <a:p>
            <a:pPr algn="just" eaLnBrk="1" hangingPunct="1"/>
            <a:endParaRPr lang="tr-TR" sz="2000" dirty="0">
              <a:solidFill>
                <a:prstClr val="black"/>
              </a:solidFill>
            </a:endParaRPr>
          </a:p>
          <a:p>
            <a:pPr algn="just" eaLnBrk="1" hangingPunct="1"/>
            <a:r>
              <a:rPr lang="tr-TR" sz="2400" b="1" dirty="0">
                <a:solidFill>
                  <a:prstClr val="black"/>
                </a:solidFill>
                <a:latin typeface="Calibri"/>
              </a:rPr>
              <a:t>Bakanlık tarafından belirlenerek resmi web sayfasında ilan edilen; </a:t>
            </a:r>
            <a:r>
              <a:rPr lang="tr-TR" sz="2400" b="1" dirty="0">
                <a:solidFill>
                  <a:srgbClr val="FF0000"/>
                </a:solidFill>
                <a:latin typeface="Calibri"/>
              </a:rPr>
              <a:t>yer kirası, nakliye, ulaşım ve standa ilişkin giderlere </a:t>
            </a:r>
            <a:r>
              <a:rPr lang="tr-TR" sz="2400" b="1" dirty="0">
                <a:solidFill>
                  <a:prstClr val="black"/>
                </a:solidFill>
                <a:latin typeface="Calibri"/>
              </a:rPr>
              <a:t>karşılık olarak katılımcıya </a:t>
            </a:r>
            <a:r>
              <a:rPr lang="tr-TR" sz="2400" b="1" dirty="0">
                <a:solidFill>
                  <a:srgbClr val="FF0000"/>
                </a:solidFill>
                <a:latin typeface="Calibri"/>
              </a:rPr>
              <a:t>metrekare bazında</a:t>
            </a:r>
            <a:r>
              <a:rPr lang="tr-TR" sz="2400" b="1" dirty="0">
                <a:solidFill>
                  <a:prstClr val="black"/>
                </a:solidFill>
                <a:latin typeface="Calibri"/>
              </a:rPr>
              <a:t> ödenecek bedel.</a:t>
            </a:r>
          </a:p>
          <a:p>
            <a:pPr algn="just" eaLnBrk="1" hangingPunct="1"/>
            <a:endParaRPr lang="tr-TR" sz="2400" b="1" dirty="0">
              <a:solidFill>
                <a:prstClr val="black"/>
              </a:solidFill>
              <a:latin typeface="Calibri"/>
            </a:endParaRPr>
          </a:p>
          <a:p>
            <a:pPr marL="257175" indent="-257175" algn="just" eaLnBrk="1" hangingPunct="1">
              <a:buFont typeface="Wingdings" panose="05000000000000000000" pitchFamily="2" charset="2"/>
              <a:buChar char="ü"/>
            </a:pPr>
            <a:r>
              <a:rPr lang="tr-TR" altLang="tr-TR" sz="2400" b="1" dirty="0">
                <a:solidFill>
                  <a:prstClr val="black"/>
                </a:solidFill>
                <a:latin typeface="Calibri"/>
              </a:rPr>
              <a:t>Yurt dışı fuar organizasyonlarında;  </a:t>
            </a:r>
            <a:r>
              <a:rPr lang="tr-TR" altLang="tr-TR" sz="2400" b="1" dirty="0">
                <a:solidFill>
                  <a:srgbClr val="FF0000"/>
                </a:solidFill>
                <a:latin typeface="Calibri"/>
              </a:rPr>
              <a:t>fuar bazında</a:t>
            </a:r>
          </a:p>
          <a:p>
            <a:pPr algn="just" eaLnBrk="1" hangingPunct="1"/>
            <a:endParaRPr lang="tr-TR" altLang="tr-TR" sz="2400" b="1" dirty="0">
              <a:solidFill>
                <a:prstClr val="black"/>
              </a:solidFill>
              <a:latin typeface="Calibri"/>
            </a:endParaRPr>
          </a:p>
          <a:p>
            <a:pPr marL="257175" indent="-257175" algn="just" eaLnBrk="1" hangingPunct="1">
              <a:buFont typeface="Wingdings" panose="05000000000000000000" pitchFamily="2" charset="2"/>
              <a:buChar char="ü"/>
            </a:pPr>
            <a:r>
              <a:rPr lang="tr-TR" altLang="tr-TR" sz="2400" b="1" dirty="0">
                <a:solidFill>
                  <a:prstClr val="black"/>
                </a:solidFill>
                <a:latin typeface="Calibri"/>
              </a:rPr>
              <a:t>Bireysel katılımı desteklenen fuarlarda; </a:t>
            </a:r>
            <a:r>
              <a:rPr lang="tr-TR" altLang="tr-TR" sz="2400" b="1" dirty="0">
                <a:solidFill>
                  <a:srgbClr val="FF0000"/>
                </a:solidFill>
                <a:latin typeface="Calibri"/>
              </a:rPr>
              <a:t>fuar ve/veya ülke ve/veya sektör bazında </a:t>
            </a:r>
            <a:r>
              <a:rPr lang="tr-TR" altLang="tr-TR" sz="2400" b="1" dirty="0">
                <a:solidFill>
                  <a:prstClr val="black"/>
                </a:solidFill>
                <a:latin typeface="Calibri"/>
              </a:rPr>
              <a:t>belirlenir.</a:t>
            </a:r>
          </a:p>
          <a:p>
            <a:pPr algn="just"/>
            <a:endParaRPr lang="tr-TR" sz="2000" b="1" dirty="0">
              <a:solidFill>
                <a:prstClr val="black"/>
              </a:solidFill>
            </a:endParaRPr>
          </a:p>
          <a:p>
            <a:pPr algn="just" eaLnBrk="1" hangingPunct="1"/>
            <a:endParaRPr lang="tr-TR" altLang="tr-TR" sz="2700" dirty="0">
              <a:solidFill>
                <a:prstClr val="black"/>
              </a:solidFill>
              <a:latin typeface="Times New Roman" panose="02020603050405020304" pitchFamily="18" charset="0"/>
              <a:cs typeface="Times New Roman" panose="02020603050405020304" pitchFamily="18" charset="0"/>
            </a:endParaRPr>
          </a:p>
          <a:p>
            <a:pPr algn="just" eaLnBrk="1" hangingPunct="1"/>
            <a:endParaRPr lang="tr-TR" altLang="tr-TR" sz="2700" dirty="0">
              <a:solidFill>
                <a:prstClr val="black"/>
              </a:solidFill>
              <a:latin typeface="Times New Roman" panose="02020603050405020304" pitchFamily="18" charset="0"/>
              <a:cs typeface="Times New Roman" panose="02020603050405020304" pitchFamily="18" charset="0"/>
            </a:endParaRPr>
          </a:p>
        </p:txBody>
      </p:sp>
      <p:sp>
        <p:nvSpPr>
          <p:cNvPr id="7" name="Title 2"/>
          <p:cNvSpPr>
            <a:spLocks noGrp="1"/>
          </p:cNvSpPr>
          <p:nvPr>
            <p:ph type="title" idx="4294967295"/>
          </p:nvPr>
        </p:nvSpPr>
        <p:spPr>
          <a:xfrm>
            <a:off x="1015588" y="479416"/>
            <a:ext cx="6244528" cy="655925"/>
          </a:xfrm>
        </p:spPr>
        <p:txBody>
          <a:bodyPr>
            <a:noAutofit/>
          </a:bodyPr>
          <a:lstStyle/>
          <a:p>
            <a:pPr algn="r" eaLnBrk="1" hangingPunct="1">
              <a:defRPr/>
            </a:pPr>
            <a:r>
              <a:rPr lang="tr-TR" sz="3600" b="1" dirty="0">
                <a:solidFill>
                  <a:prstClr val="white"/>
                </a:solidFill>
                <a:effectLst>
                  <a:outerShdw blurRad="50800" dist="38100" dir="18900000" algn="bl" rotWithShape="0">
                    <a:srgbClr val="4D968B">
                      <a:alpha val="40000"/>
                    </a:srgbClr>
                  </a:outerShdw>
                </a:effectLst>
              </a:rPr>
              <a:t/>
            </a:r>
            <a:br>
              <a:rPr lang="tr-TR" sz="3600" b="1" dirty="0">
                <a:solidFill>
                  <a:prstClr val="white"/>
                </a:solidFill>
                <a:effectLst>
                  <a:outerShdw blurRad="50800" dist="38100" dir="18900000" algn="bl" rotWithShape="0">
                    <a:srgbClr val="4D968B">
                      <a:alpha val="40000"/>
                    </a:srgbClr>
                  </a:outerShdw>
                </a:effectLst>
              </a:rPr>
            </a:br>
            <a:r>
              <a:rPr lang="tr-TR" sz="3600" b="1" dirty="0">
                <a:solidFill>
                  <a:prstClr val="white"/>
                </a:solidFill>
                <a:effectLst>
                  <a:outerShdw blurRad="50800" dist="38100" dir="18900000" algn="bl" rotWithShape="0">
                    <a:srgbClr val="4D968B">
                      <a:alpha val="40000"/>
                    </a:srgbClr>
                  </a:outerShdw>
                </a:effectLst>
              </a:rPr>
              <a:t>YURT DIŞI FUAR DESTEĞİ </a:t>
            </a:r>
            <a:r>
              <a:rPr lang="tr-TR" sz="3600" dirty="0"/>
              <a:t>4</a:t>
            </a:r>
            <a:br>
              <a:rPr lang="tr-TR" sz="3600" dirty="0"/>
            </a:br>
            <a:r>
              <a:rPr lang="tr-TR" sz="3600" b="1" dirty="0">
                <a:solidFill>
                  <a:schemeClr val="bg1"/>
                </a:solidFill>
                <a:effectLst>
                  <a:outerShdw blurRad="38100" dist="38100" dir="2700000" algn="tl">
                    <a:srgbClr val="000000"/>
                  </a:outerShdw>
                </a:effectLst>
              </a:rPr>
              <a:t/>
            </a:r>
            <a:br>
              <a:rPr lang="tr-TR" sz="3600" b="1" dirty="0">
                <a:solidFill>
                  <a:schemeClr val="bg1"/>
                </a:solidFill>
                <a:effectLst>
                  <a:outerShdw blurRad="38100" dist="38100" dir="2700000" algn="tl">
                    <a:srgbClr val="000000"/>
                  </a:outerShdw>
                </a:effectLst>
              </a:rPr>
            </a:br>
            <a:endParaRPr lang="en-US" sz="3600" b="1" dirty="0">
              <a:solidFill>
                <a:schemeClr val="accent2"/>
              </a:solidFill>
              <a:effectLst>
                <a:outerShdw blurRad="38100" dist="38100" dir="2700000" algn="tl">
                  <a:srgbClr val="000000"/>
                </a:outerShdw>
              </a:effectLst>
            </a:endParaRPr>
          </a:p>
        </p:txBody>
      </p:sp>
      <p:sp>
        <p:nvSpPr>
          <p:cNvPr id="3" name="Slayt Numarası Yer Tutucusu 2"/>
          <p:cNvSpPr>
            <a:spLocks noGrp="1"/>
          </p:cNvSpPr>
          <p:nvPr>
            <p:ph type="sldNum" sz="quarter" idx="11"/>
          </p:nvPr>
        </p:nvSpPr>
        <p:spPr/>
        <p:txBody>
          <a:bodyPr/>
          <a:lstStyle/>
          <a:p>
            <a:pPr>
              <a:defRPr/>
            </a:pPr>
            <a:fld id="{AD1C5CF6-98F3-437A-B6F2-E85F9FF3CE2A}" type="slidenum">
              <a:rPr lang="en-US" altLang="tr-TR" smtClean="0"/>
              <a:pPr>
                <a:defRPr/>
              </a:pPr>
              <a:t>6</a:t>
            </a:fld>
            <a:endParaRPr lang="en-US" altLang="tr-TR"/>
          </a:p>
        </p:txBody>
      </p:sp>
      <p:sp>
        <p:nvSpPr>
          <p:cNvPr id="5"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6"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80297802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67255" y="1157399"/>
            <a:ext cx="8166070" cy="5347618"/>
          </a:xfrm>
          <a:prstGeom prst="rect">
            <a:avLst/>
          </a:prstGeom>
        </p:spPr>
        <p:txBody>
          <a:bodyPr wrap="square">
            <a:spAutoFit/>
          </a:bodyPr>
          <a:lstStyle/>
          <a:p>
            <a:pPr eaLnBrk="1" hangingPunct="1">
              <a:spcAft>
                <a:spcPts val="900"/>
              </a:spcAft>
            </a:pPr>
            <a:r>
              <a:rPr lang="tr-TR" altLang="tr-TR" sz="2400" b="1" u="sng" dirty="0">
                <a:solidFill>
                  <a:srgbClr val="1506D8"/>
                </a:solidFill>
                <a:latin typeface="Calibri"/>
                <a:cs typeface="Times New Roman" panose="02020603050405020304" pitchFamily="18" charset="0"/>
              </a:rPr>
              <a:t>DESTEK ÜST LİMİTLERİ ve ORANLARI (2021) </a:t>
            </a:r>
          </a:p>
          <a:p>
            <a:pPr eaLnBrk="1" hangingPunct="1">
              <a:spcAft>
                <a:spcPts val="900"/>
              </a:spcAft>
            </a:pPr>
            <a:r>
              <a:rPr lang="tr-TR" altLang="tr-TR" sz="2200" b="1" dirty="0">
                <a:solidFill>
                  <a:prstClr val="black"/>
                </a:solidFill>
                <a:latin typeface="Calibri"/>
                <a:cs typeface="Times New Roman" panose="02020603050405020304" pitchFamily="18" charset="0"/>
              </a:rPr>
              <a:t>Genel Fuarlarda azami </a:t>
            </a:r>
            <a:r>
              <a:rPr lang="tr-TR" altLang="tr-TR" sz="2200" b="1" dirty="0">
                <a:solidFill>
                  <a:srgbClr val="B91403"/>
                </a:solidFill>
                <a:latin typeface="Calibri"/>
                <a:cs typeface="Times New Roman" panose="02020603050405020304" pitchFamily="18" charset="0"/>
              </a:rPr>
              <a:t>92.000 TL </a:t>
            </a:r>
          </a:p>
          <a:p>
            <a:pPr eaLnBrk="1" hangingPunct="1">
              <a:spcAft>
                <a:spcPts val="900"/>
              </a:spcAft>
            </a:pPr>
            <a:r>
              <a:rPr lang="tr-TR" altLang="tr-TR" sz="2200" b="1" dirty="0" err="1">
                <a:solidFill>
                  <a:prstClr val="black"/>
                </a:solidFill>
                <a:latin typeface="Calibri"/>
                <a:cs typeface="Times New Roman" panose="02020603050405020304" pitchFamily="18" charset="0"/>
              </a:rPr>
              <a:t>Sektörel</a:t>
            </a:r>
            <a:r>
              <a:rPr lang="tr-TR" altLang="tr-TR" sz="2200" b="1" dirty="0">
                <a:solidFill>
                  <a:prstClr val="black"/>
                </a:solidFill>
                <a:latin typeface="Calibri"/>
                <a:cs typeface="Times New Roman" panose="02020603050405020304" pitchFamily="18" charset="0"/>
              </a:rPr>
              <a:t> Fuarlarda azami </a:t>
            </a:r>
            <a:r>
              <a:rPr lang="tr-TR" altLang="tr-TR" sz="2200" b="1" dirty="0">
                <a:solidFill>
                  <a:srgbClr val="C00000"/>
                </a:solidFill>
                <a:latin typeface="Calibri"/>
                <a:cs typeface="Times New Roman" panose="02020603050405020304" pitchFamily="18" charset="0"/>
              </a:rPr>
              <a:t>140</a:t>
            </a:r>
            <a:r>
              <a:rPr lang="tr-TR" altLang="tr-TR" sz="2200" b="1" dirty="0">
                <a:solidFill>
                  <a:srgbClr val="B91403"/>
                </a:solidFill>
                <a:latin typeface="Calibri"/>
                <a:cs typeface="Times New Roman" panose="02020603050405020304" pitchFamily="18" charset="0"/>
              </a:rPr>
              <a:t>.000 TL </a:t>
            </a:r>
          </a:p>
          <a:p>
            <a:pPr eaLnBrk="1" hangingPunct="1">
              <a:spcAft>
                <a:spcPts val="900"/>
              </a:spcAft>
            </a:pPr>
            <a:r>
              <a:rPr lang="tr-TR" altLang="tr-TR" sz="2200" b="1" dirty="0">
                <a:solidFill>
                  <a:prstClr val="black"/>
                </a:solidFill>
                <a:latin typeface="Calibri"/>
                <a:cs typeface="Times New Roman" panose="02020603050405020304" pitchFamily="18" charset="0"/>
              </a:rPr>
              <a:t>Prestijli Fuarlarda azami</a:t>
            </a:r>
            <a:r>
              <a:rPr lang="tr-TR" altLang="tr-TR" sz="2200" b="1" dirty="0">
                <a:solidFill>
                  <a:srgbClr val="BC8B00"/>
                </a:solidFill>
                <a:latin typeface="Calibri"/>
                <a:cs typeface="Times New Roman" panose="02020603050405020304" pitchFamily="18" charset="0"/>
              </a:rPr>
              <a:t> </a:t>
            </a:r>
            <a:r>
              <a:rPr lang="tr-TR" altLang="tr-TR" sz="2200" b="1" dirty="0">
                <a:solidFill>
                  <a:srgbClr val="C00000"/>
                </a:solidFill>
                <a:latin typeface="Calibri"/>
                <a:cs typeface="Times New Roman" panose="02020603050405020304" pitchFamily="18" charset="0"/>
              </a:rPr>
              <a:t>472</a:t>
            </a:r>
            <a:r>
              <a:rPr lang="tr-TR" altLang="tr-TR" sz="2200" b="1" dirty="0">
                <a:solidFill>
                  <a:srgbClr val="B91403"/>
                </a:solidFill>
                <a:latin typeface="Calibri"/>
                <a:cs typeface="Times New Roman" panose="02020603050405020304" pitchFamily="18" charset="0"/>
              </a:rPr>
              <a:t>.000 TL </a:t>
            </a:r>
          </a:p>
          <a:p>
            <a:pPr eaLnBrk="1" hangingPunct="1">
              <a:spcAft>
                <a:spcPts val="900"/>
              </a:spcAft>
            </a:pPr>
            <a:r>
              <a:rPr lang="tr-TR" sz="2000" i="1" dirty="0">
                <a:latin typeface="+mn-lt"/>
              </a:rPr>
              <a:t>Desteğe esas tutar, fuar ve/veya ülke ve/veya sektör bazında metrekare başına belirlenen yaklaşık toplam maliyetin % 50’sini, Bakanlıkça belirlenen hedef ülkelerde ise % 70’ini geçemez. </a:t>
            </a:r>
            <a:endParaRPr lang="tr-TR" altLang="tr-TR" sz="2000" b="1" dirty="0">
              <a:solidFill>
                <a:srgbClr val="B91403"/>
              </a:solidFill>
              <a:latin typeface="Calibri"/>
              <a:cs typeface="Times New Roman" panose="02020603050405020304" pitchFamily="18" charset="0"/>
            </a:endParaRPr>
          </a:p>
          <a:p>
            <a:pPr eaLnBrk="1" hangingPunct="1">
              <a:spcAft>
                <a:spcPts val="900"/>
              </a:spcAft>
            </a:pPr>
            <a:r>
              <a:rPr lang="tr-TR" altLang="tr-TR" sz="2400" b="1" u="sng" dirty="0">
                <a:solidFill>
                  <a:srgbClr val="1506D8"/>
                </a:solidFill>
                <a:latin typeface="Calibri"/>
                <a:cs typeface="Times New Roman" panose="02020603050405020304" pitchFamily="18" charset="0"/>
              </a:rPr>
              <a:t>ORGANİZATÖR TANITIM DESTEĞİ (2021)</a:t>
            </a:r>
          </a:p>
          <a:p>
            <a:pPr algn="just" eaLnBrk="1" hangingPunct="1">
              <a:spcAft>
                <a:spcPts val="900"/>
              </a:spcAft>
            </a:pPr>
            <a:r>
              <a:rPr lang="tr-TR" altLang="tr-TR" sz="2000" b="1" dirty="0">
                <a:solidFill>
                  <a:prstClr val="black"/>
                </a:solidFill>
                <a:latin typeface="Calibri"/>
                <a:cs typeface="Times New Roman" panose="02020603050405020304" pitchFamily="18" charset="0"/>
              </a:rPr>
              <a:t>Genel Fuarlarda azami </a:t>
            </a:r>
            <a:r>
              <a:rPr lang="tr-TR" altLang="tr-TR" sz="2000" b="1" dirty="0">
                <a:solidFill>
                  <a:srgbClr val="C00000"/>
                </a:solidFill>
                <a:latin typeface="Calibri"/>
                <a:cs typeface="Times New Roman" panose="02020603050405020304" pitchFamily="18" charset="0"/>
              </a:rPr>
              <a:t>604.000 TL </a:t>
            </a:r>
          </a:p>
          <a:p>
            <a:pPr algn="just" eaLnBrk="1" hangingPunct="1">
              <a:spcAft>
                <a:spcPts val="900"/>
              </a:spcAft>
            </a:pPr>
            <a:r>
              <a:rPr lang="tr-TR" altLang="tr-TR" sz="2000" b="1" dirty="0" err="1">
                <a:solidFill>
                  <a:prstClr val="black"/>
                </a:solidFill>
                <a:latin typeface="Calibri"/>
                <a:cs typeface="Times New Roman" panose="02020603050405020304" pitchFamily="18" charset="0"/>
              </a:rPr>
              <a:t>Sektörel</a:t>
            </a:r>
            <a:r>
              <a:rPr lang="tr-TR" altLang="tr-TR" sz="2000" b="1" dirty="0">
                <a:solidFill>
                  <a:prstClr val="black"/>
                </a:solidFill>
                <a:latin typeface="Calibri"/>
                <a:cs typeface="Times New Roman" panose="02020603050405020304" pitchFamily="18" charset="0"/>
              </a:rPr>
              <a:t> Fuarlarda azami </a:t>
            </a:r>
            <a:r>
              <a:rPr lang="tr-TR" altLang="tr-TR" sz="2000" b="1" dirty="0">
                <a:solidFill>
                  <a:srgbClr val="C00000"/>
                </a:solidFill>
                <a:latin typeface="Calibri"/>
                <a:cs typeface="Times New Roman" panose="02020603050405020304" pitchFamily="18" charset="0"/>
              </a:rPr>
              <a:t>947.000 TL </a:t>
            </a:r>
          </a:p>
          <a:p>
            <a:pPr algn="just" eaLnBrk="1" hangingPunct="1">
              <a:spcAft>
                <a:spcPts val="900"/>
              </a:spcAft>
            </a:pPr>
            <a:r>
              <a:rPr lang="tr-TR" altLang="tr-TR" sz="2000" b="1" dirty="0">
                <a:solidFill>
                  <a:prstClr val="black"/>
                </a:solidFill>
                <a:latin typeface="Calibri"/>
                <a:cs typeface="Times New Roman" panose="02020603050405020304" pitchFamily="18" charset="0"/>
              </a:rPr>
              <a:t>İlave Tanıtım Desteği </a:t>
            </a:r>
            <a:r>
              <a:rPr lang="tr-TR" altLang="tr-TR" sz="2000" b="1" dirty="0">
                <a:solidFill>
                  <a:srgbClr val="C00000"/>
                </a:solidFill>
                <a:latin typeface="Calibri"/>
                <a:cs typeface="Times New Roman" panose="02020603050405020304" pitchFamily="18" charset="0"/>
              </a:rPr>
              <a:t>604.000 TL </a:t>
            </a:r>
          </a:p>
          <a:p>
            <a:pPr eaLnBrk="1" hangingPunct="1">
              <a:spcAft>
                <a:spcPts val="900"/>
              </a:spcAft>
            </a:pPr>
            <a:r>
              <a:rPr lang="tr-TR" altLang="tr-TR" sz="2000" i="1" dirty="0">
                <a:latin typeface="+mn-lt"/>
              </a:rPr>
              <a:t>Organizatörlerin yurtdışında gerçekleştirdikleri tanıtım faaliyetleri % 75 oranında desteklenir.</a:t>
            </a:r>
          </a:p>
        </p:txBody>
      </p:sp>
      <p:sp>
        <p:nvSpPr>
          <p:cNvPr id="6" name="Dikdörtgen 5"/>
          <p:cNvSpPr/>
          <p:nvPr/>
        </p:nvSpPr>
        <p:spPr>
          <a:xfrm>
            <a:off x="2122215" y="216595"/>
            <a:ext cx="6439497" cy="646331"/>
          </a:xfrm>
          <a:prstGeom prst="rect">
            <a:avLst/>
          </a:prstGeom>
        </p:spPr>
        <p:txBody>
          <a:bodyPr wrap="square">
            <a:spAutoFit/>
          </a:bodyPr>
          <a:lstStyle/>
          <a:p>
            <a:r>
              <a:rPr lang="tr-TR" sz="3600" b="1" dirty="0">
                <a:solidFill>
                  <a:prstClr val="white"/>
                </a:solidFill>
                <a:effectLst>
                  <a:outerShdw blurRad="50800" dist="38100" dir="18900000" algn="bl" rotWithShape="0">
                    <a:srgbClr val="4D968B">
                      <a:alpha val="40000"/>
                    </a:srgbClr>
                  </a:outerShdw>
                </a:effectLst>
                <a:latin typeface="Calibri"/>
              </a:rPr>
              <a:t>YURT DIŞI FUAR DESTEĞİ</a:t>
            </a:r>
            <a:endParaRPr lang="tr-TR" sz="3600" dirty="0">
              <a:solidFill>
                <a:prstClr val="black"/>
              </a:solidFill>
            </a:endParaRPr>
          </a:p>
        </p:txBody>
      </p:sp>
      <p:sp>
        <p:nvSpPr>
          <p:cNvPr id="7"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endParaRPr lang="tr-TR" dirty="0"/>
          </a:p>
        </p:txBody>
      </p:sp>
      <p:sp>
        <p:nvSpPr>
          <p:cNvPr id="3" name="Slayt Numarası Yer Tutucusu 2"/>
          <p:cNvSpPr>
            <a:spLocks noGrp="1"/>
          </p:cNvSpPr>
          <p:nvPr>
            <p:ph type="sldNum" sz="quarter" idx="11"/>
          </p:nvPr>
        </p:nvSpPr>
        <p:spPr/>
        <p:txBody>
          <a:bodyPr/>
          <a:lstStyle/>
          <a:p>
            <a:pPr>
              <a:defRPr/>
            </a:pPr>
            <a:fld id="{AD1C5CF6-98F3-437A-B6F2-E85F9FF3CE2A}" type="slidenum">
              <a:rPr lang="en-US" altLang="tr-TR" smtClean="0"/>
              <a:pPr>
                <a:defRPr/>
              </a:pPr>
              <a:t>7</a:t>
            </a:fld>
            <a:endParaRPr lang="en-US" altLang="tr-TR"/>
          </a:p>
        </p:txBody>
      </p:sp>
      <p:sp>
        <p:nvSpPr>
          <p:cNvPr id="8"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9"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8627641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2122215" y="216595"/>
            <a:ext cx="6439497" cy="646331"/>
          </a:xfrm>
          <a:prstGeom prst="rect">
            <a:avLst/>
          </a:prstGeom>
        </p:spPr>
        <p:txBody>
          <a:bodyPr wrap="square">
            <a:spAutoFit/>
          </a:bodyPr>
          <a:lstStyle/>
          <a:p>
            <a:r>
              <a:rPr lang="tr-TR" sz="3600" b="1" dirty="0">
                <a:solidFill>
                  <a:prstClr val="white"/>
                </a:solidFill>
                <a:effectLst>
                  <a:outerShdw blurRad="50800" dist="38100" dir="18900000" algn="bl" rotWithShape="0">
                    <a:srgbClr val="4D968B">
                      <a:alpha val="40000"/>
                    </a:srgbClr>
                  </a:outerShdw>
                </a:effectLst>
                <a:latin typeface="Calibri"/>
              </a:rPr>
              <a:t>YURT DIŞI FUAR DESTEĞİ</a:t>
            </a:r>
            <a:endParaRPr lang="tr-TR" sz="3600" dirty="0">
              <a:solidFill>
                <a:prstClr val="black"/>
              </a:solidFill>
            </a:endParaRPr>
          </a:p>
        </p:txBody>
      </p:sp>
      <p:sp>
        <p:nvSpPr>
          <p:cNvPr id="7"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endParaRPr lang="tr-TR" dirty="0"/>
          </a:p>
        </p:txBody>
      </p:sp>
      <p:sp>
        <p:nvSpPr>
          <p:cNvPr id="3" name="Slayt Numarası Yer Tutucusu 2"/>
          <p:cNvSpPr>
            <a:spLocks noGrp="1"/>
          </p:cNvSpPr>
          <p:nvPr>
            <p:ph type="sldNum" sz="quarter" idx="11"/>
          </p:nvPr>
        </p:nvSpPr>
        <p:spPr/>
        <p:txBody>
          <a:bodyPr/>
          <a:lstStyle/>
          <a:p>
            <a:pPr>
              <a:defRPr/>
            </a:pPr>
            <a:fld id="{AD1C5CF6-98F3-437A-B6F2-E85F9FF3CE2A}" type="slidenum">
              <a:rPr lang="en-US" altLang="tr-TR" smtClean="0"/>
              <a:pPr>
                <a:defRPr/>
              </a:pPr>
              <a:t>8</a:t>
            </a:fld>
            <a:endParaRPr lang="en-US" altLang="tr-TR"/>
          </a:p>
        </p:txBody>
      </p:sp>
      <p:sp>
        <p:nvSpPr>
          <p:cNvPr id="8"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 İhracat Genel Müdürlüğü</a:t>
            </a:r>
          </a:p>
        </p:txBody>
      </p:sp>
      <p:pic>
        <p:nvPicPr>
          <p:cNvPr id="9"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graphicFrame>
        <p:nvGraphicFramePr>
          <p:cNvPr id="10" name="Tablo 9"/>
          <p:cNvGraphicFramePr>
            <a:graphicFrameLocks noGrp="1"/>
          </p:cNvGraphicFramePr>
          <p:nvPr>
            <p:extLst>
              <p:ext uri="{D42A27DB-BD31-4B8C-83A1-F6EECF244321}">
                <p14:modId xmlns:p14="http://schemas.microsoft.com/office/powerpoint/2010/main" val="2465148385"/>
              </p:ext>
            </p:extLst>
          </p:nvPr>
        </p:nvGraphicFramePr>
        <p:xfrm>
          <a:off x="372761" y="1134522"/>
          <a:ext cx="8342614" cy="5252874"/>
        </p:xfrm>
        <a:graphic>
          <a:graphicData uri="http://schemas.openxmlformats.org/drawingml/2006/table">
            <a:tbl>
              <a:tblPr/>
              <a:tblGrid>
                <a:gridCol w="2219218">
                  <a:extLst>
                    <a:ext uri="{9D8B030D-6E8A-4147-A177-3AD203B41FA5}">
                      <a16:colId xmlns:a16="http://schemas.microsoft.com/office/drawing/2014/main" val="20000"/>
                    </a:ext>
                  </a:extLst>
                </a:gridCol>
                <a:gridCol w="2173264">
                  <a:extLst>
                    <a:ext uri="{9D8B030D-6E8A-4147-A177-3AD203B41FA5}">
                      <a16:colId xmlns:a16="http://schemas.microsoft.com/office/drawing/2014/main" val="20001"/>
                    </a:ext>
                  </a:extLst>
                </a:gridCol>
                <a:gridCol w="1205125">
                  <a:extLst>
                    <a:ext uri="{9D8B030D-6E8A-4147-A177-3AD203B41FA5}">
                      <a16:colId xmlns:a16="http://schemas.microsoft.com/office/drawing/2014/main" val="20002"/>
                    </a:ext>
                  </a:extLst>
                </a:gridCol>
                <a:gridCol w="1138174">
                  <a:extLst>
                    <a:ext uri="{9D8B030D-6E8A-4147-A177-3AD203B41FA5}">
                      <a16:colId xmlns:a16="http://schemas.microsoft.com/office/drawing/2014/main" val="20003"/>
                    </a:ext>
                  </a:extLst>
                </a:gridCol>
                <a:gridCol w="1606833">
                  <a:extLst>
                    <a:ext uri="{9D8B030D-6E8A-4147-A177-3AD203B41FA5}">
                      <a16:colId xmlns:a16="http://schemas.microsoft.com/office/drawing/2014/main" val="20004"/>
                    </a:ext>
                  </a:extLst>
                </a:gridCol>
              </a:tblGrid>
              <a:tr h="406339">
                <a:tc>
                  <a:txBody>
                    <a:bodyPr/>
                    <a:lstStyle/>
                    <a:p>
                      <a:pPr algn="ctr" rtl="0" fontAlgn="ctr"/>
                      <a:r>
                        <a:rPr lang="tr-TR" sz="1400" b="1" i="0" u="none" strike="noStrike" dirty="0">
                          <a:solidFill>
                            <a:schemeClr val="tx1"/>
                          </a:solidFill>
                          <a:effectLst/>
                          <a:latin typeface="Calibri" panose="020F0502020204030204" pitchFamily="34" charset="0"/>
                        </a:rPr>
                        <a:t>DESTEK KAPSAMI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0" fontAlgn="ctr"/>
                      <a:r>
                        <a:rPr lang="tr-TR" sz="1400" b="1" i="0" u="none" strike="noStrike" dirty="0">
                          <a:solidFill>
                            <a:schemeClr val="tx1"/>
                          </a:solidFill>
                          <a:effectLst/>
                          <a:latin typeface="Calibri" panose="020F0502020204030204" pitchFamily="34" charset="0"/>
                        </a:rPr>
                        <a:t>DESTEK ORANI (%)</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lgn="ctr" rtl="0" fontAlgn="ctr"/>
                      <a:r>
                        <a:rPr lang="tr-TR" sz="1400" b="1" i="0" u="none" strike="noStrike" dirty="0">
                          <a:solidFill>
                            <a:schemeClr val="tx1"/>
                          </a:solidFill>
                          <a:effectLst/>
                          <a:latin typeface="Calibri" panose="020F0502020204030204" pitchFamily="34" charset="0"/>
                        </a:rPr>
                        <a:t>DESTEK LİMİTİ </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a:txBody>
                    <a:bodyPr/>
                    <a:lstStyle/>
                    <a:p>
                      <a:pPr algn="ctr" rtl="0" fontAlgn="ctr"/>
                      <a:r>
                        <a:rPr lang="tr-TR" sz="1400" b="1" i="0" u="none" strike="noStrike" dirty="0">
                          <a:solidFill>
                            <a:schemeClr val="tx1"/>
                          </a:solidFill>
                          <a:effectLst/>
                          <a:latin typeface="Calibri" panose="020F0502020204030204" pitchFamily="34" charset="0"/>
                        </a:rPr>
                        <a:t>FAYDALANICI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86828">
                <a:tc rowSpan="3">
                  <a:txBody>
                    <a:bodyPr/>
                    <a:lstStyle/>
                    <a:p>
                      <a:pPr algn="ctr" rtl="0" fontAlgn="ctr"/>
                      <a:r>
                        <a:rPr lang="tr-TR" sz="1400" b="1" i="0" u="none" strike="noStrike" dirty="0">
                          <a:solidFill>
                            <a:schemeClr val="tx1"/>
                          </a:solidFill>
                          <a:effectLst/>
                          <a:latin typeface="Calibri" panose="020F0502020204030204" pitchFamily="34" charset="0"/>
                        </a:rPr>
                        <a:t>Yurt Dışı Fuar Katılımı Kapsamında Yer Kirası, </a:t>
                      </a:r>
                      <a:r>
                        <a:rPr lang="tr-TR" sz="1400" b="1" i="0" u="none" strike="noStrike" dirty="0" err="1">
                          <a:solidFill>
                            <a:schemeClr val="tx1"/>
                          </a:solidFill>
                          <a:effectLst/>
                          <a:latin typeface="Calibri" panose="020F0502020204030204" pitchFamily="34" charset="0"/>
                        </a:rPr>
                        <a:t>Stand</a:t>
                      </a:r>
                      <a:r>
                        <a:rPr lang="tr-TR" sz="1400" b="1" i="0" u="none" strike="noStrike" dirty="0">
                          <a:solidFill>
                            <a:schemeClr val="tx1"/>
                          </a:solidFill>
                          <a:effectLst/>
                          <a:latin typeface="Calibri" panose="020F0502020204030204" pitchFamily="34" charset="0"/>
                        </a:rPr>
                        <a:t>, Nakliye, Ulaşım  Giderleri</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3">
                  <a:txBody>
                    <a:bodyPr/>
                    <a:lstStyle/>
                    <a:p>
                      <a:pPr marL="0" lvl="0" algn="ctr" defTabSz="914400" rtl="0" eaLnBrk="1" fontAlgn="ctr" latinLnBrk="0" hangingPunct="1"/>
                      <a:r>
                        <a:rPr lang="tr-TR" sz="1400" b="1" i="0" u="none" strike="noStrike" kern="1200" dirty="0">
                          <a:solidFill>
                            <a:schemeClr val="tx1"/>
                          </a:solidFill>
                          <a:effectLst/>
                          <a:latin typeface="Calibri" panose="020F0502020204030204" pitchFamily="34" charset="0"/>
                          <a:ea typeface="+mn-ea"/>
                          <a:cs typeface="+mn-cs"/>
                        </a:rPr>
                        <a:t>Metrekare başına belirlenen tutarın, </a:t>
                      </a:r>
                    </a:p>
                    <a:p>
                      <a:pPr marL="0" lvl="0" algn="ctr" defTabSz="914400" rtl="0" eaLnBrk="1" fontAlgn="ctr" latinLnBrk="0" hangingPunct="1"/>
                      <a:r>
                        <a:rPr lang="tr-TR" sz="1400" b="1" i="0" u="none" strike="noStrike" kern="1200" dirty="0">
                          <a:solidFill>
                            <a:schemeClr val="tx1"/>
                          </a:solidFill>
                          <a:effectLst/>
                          <a:latin typeface="Calibri" panose="020F0502020204030204" pitchFamily="34" charset="0"/>
                          <a:ea typeface="+mn-ea"/>
                          <a:cs typeface="+mn-cs"/>
                        </a:rPr>
                        <a:t> </a:t>
                      </a:r>
                      <a:r>
                        <a:rPr lang="tr-TR" altLang="tr-TR" sz="1400" b="1" i="0" u="none" strike="noStrike" kern="1200" dirty="0">
                          <a:solidFill>
                            <a:schemeClr val="tx1"/>
                          </a:solidFill>
                          <a:effectLst/>
                          <a:latin typeface="Calibri" panose="020F0502020204030204" pitchFamily="34" charset="0"/>
                          <a:ea typeface="+mn-ea"/>
                          <a:cs typeface="+mn-cs"/>
                        </a:rPr>
                        <a:t>Hedef</a:t>
                      </a:r>
                      <a:r>
                        <a:rPr lang="tr-TR" altLang="tr-TR" sz="1400" b="1" i="0" u="none" strike="noStrike" kern="1200" baseline="0" dirty="0">
                          <a:solidFill>
                            <a:schemeClr val="tx1"/>
                          </a:solidFill>
                          <a:effectLst/>
                          <a:latin typeface="Calibri" panose="020F0502020204030204" pitchFamily="34" charset="0"/>
                          <a:ea typeface="+mn-ea"/>
                          <a:cs typeface="+mn-cs"/>
                        </a:rPr>
                        <a:t> Ülkeler için </a:t>
                      </a:r>
                      <a:r>
                        <a:rPr lang="tr-TR" altLang="tr-TR" sz="1400" b="1" i="0" u="none" strike="noStrike" kern="1200" dirty="0">
                          <a:solidFill>
                            <a:schemeClr val="tx1"/>
                          </a:solidFill>
                          <a:effectLst/>
                          <a:latin typeface="Calibri" panose="020F0502020204030204" pitchFamily="34" charset="0"/>
                          <a:ea typeface="+mn-ea"/>
                          <a:cs typeface="+mn-cs"/>
                        </a:rPr>
                        <a:t>% 70’i </a:t>
                      </a:r>
                    </a:p>
                    <a:p>
                      <a:pPr marL="0" lvl="0" algn="ctr" defTabSz="914400" rtl="0" eaLnBrk="1" fontAlgn="ctr" latinLnBrk="0" hangingPunct="1"/>
                      <a:r>
                        <a:rPr lang="tr-TR" altLang="tr-TR" sz="1400" b="1" i="0" u="none" strike="noStrike" kern="1200" dirty="0">
                          <a:solidFill>
                            <a:schemeClr val="tx1"/>
                          </a:solidFill>
                          <a:effectLst/>
                          <a:latin typeface="Calibri" panose="020F0502020204030204" pitchFamily="34" charset="0"/>
                          <a:ea typeface="+mn-ea"/>
                          <a:cs typeface="+mn-cs"/>
                        </a:rPr>
                        <a:t>Diğer Ülkeler için % 50’si </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endParaRPr lang="tr-TR" sz="1400" b="1" i="0" u="none" strike="noStrike" dirty="0">
                        <a:solidFill>
                          <a:schemeClr val="tx1"/>
                        </a:solidFill>
                        <a:effectLst/>
                        <a:latin typeface="Calibri" panose="020F0502020204030204" pitchFamily="34" charset="0"/>
                      </a:endParaRPr>
                    </a:p>
                    <a:p>
                      <a:pPr algn="ctr" rtl="0" fontAlgn="ctr"/>
                      <a:r>
                        <a:rPr lang="tr-TR" sz="1400" b="1" i="0" u="none" strike="noStrike" dirty="0">
                          <a:solidFill>
                            <a:schemeClr val="tx1"/>
                          </a:solidFill>
                          <a:effectLst/>
                          <a:latin typeface="Calibri" panose="020F0502020204030204" pitchFamily="34" charset="0"/>
                        </a:rPr>
                        <a:t>Genel Ticaret Fuarları (Milli Katılım) </a:t>
                      </a:r>
                    </a:p>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92.000 TL</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rowSpan="3">
                  <a:txBody>
                    <a:bodyPr/>
                    <a:lstStyle/>
                    <a:p>
                      <a:pPr algn="ctr" rtl="0" fontAlgn="ctr"/>
                      <a:r>
                        <a:rPr lang="tr-TR" sz="1400" b="1" i="0" u="none" strike="noStrike" dirty="0">
                          <a:solidFill>
                            <a:schemeClr val="tx1"/>
                          </a:solidFill>
                          <a:effectLst/>
                          <a:latin typeface="Calibri" panose="020F0502020204030204" pitchFamily="34" charset="0"/>
                        </a:rPr>
                        <a:t>Şirketler, Üretici/İmalatçı Organizasyonları, İhracatçı Birlikleri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603217">
                <a:tc vMerge="1">
                  <a:txBody>
                    <a:bodyPr/>
                    <a:lstStyle/>
                    <a:p>
                      <a:endParaRPr lang="tr-TR"/>
                    </a:p>
                  </a:txBody>
                  <a:tcPr/>
                </a:tc>
                <a:tc vMerge="1">
                  <a:txBody>
                    <a:bodyPr/>
                    <a:lstStyle/>
                    <a:p>
                      <a:endParaRPr lang="tr-TR"/>
                    </a:p>
                  </a:txBody>
                  <a:tcPr/>
                </a:tc>
                <a:tc>
                  <a:txBody>
                    <a:bodyPr/>
                    <a:lstStyle/>
                    <a:p>
                      <a:pPr algn="ctr" rtl="0" fontAlgn="ctr"/>
                      <a:endParaRPr lang="tr-TR" sz="1400" b="1" i="0" u="none" strike="noStrike" dirty="0">
                        <a:solidFill>
                          <a:schemeClr val="tx1"/>
                        </a:solidFill>
                        <a:effectLst/>
                        <a:latin typeface="Calibri" panose="020F0502020204030204" pitchFamily="34" charset="0"/>
                      </a:endParaRPr>
                    </a:p>
                    <a:p>
                      <a:pPr algn="ctr" rtl="0" fontAlgn="ctr"/>
                      <a:r>
                        <a:rPr lang="tr-TR" sz="1400" b="1" i="0" u="none" strike="noStrike" dirty="0" err="1">
                          <a:solidFill>
                            <a:schemeClr val="tx1"/>
                          </a:solidFill>
                          <a:effectLst/>
                          <a:latin typeface="Calibri" panose="020F0502020204030204" pitchFamily="34" charset="0"/>
                        </a:rPr>
                        <a:t>Sektörel</a:t>
                      </a:r>
                      <a:r>
                        <a:rPr lang="tr-TR" sz="1400" b="1" i="0" u="none" strike="noStrike" dirty="0">
                          <a:solidFill>
                            <a:schemeClr val="tx1"/>
                          </a:solidFill>
                          <a:effectLst/>
                          <a:latin typeface="Calibri" panose="020F0502020204030204" pitchFamily="34" charset="0"/>
                        </a:rPr>
                        <a:t> Fuarlar</a:t>
                      </a:r>
                    </a:p>
                    <a:p>
                      <a:pPr algn="ctr" rtl="0" fontAlgn="ctr"/>
                      <a:r>
                        <a:rPr lang="tr-TR" sz="1400" b="1" i="0" u="none" strike="noStrike" dirty="0">
                          <a:solidFill>
                            <a:schemeClr val="tx1"/>
                          </a:solidFill>
                          <a:effectLst/>
                          <a:latin typeface="Calibri" panose="020F0502020204030204" pitchFamily="34" charset="0"/>
                        </a:rPr>
                        <a:t> (Milli</a:t>
                      </a:r>
                      <a:r>
                        <a:rPr lang="tr-TR" sz="1400" b="1" i="0" u="none" strike="noStrike" baseline="0" dirty="0">
                          <a:solidFill>
                            <a:schemeClr val="tx1"/>
                          </a:solidFill>
                          <a:effectLst/>
                          <a:latin typeface="Calibri" panose="020F0502020204030204" pitchFamily="34" charset="0"/>
                        </a:rPr>
                        <a:t> / Bireysel Katılım)</a:t>
                      </a:r>
                    </a:p>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140.000 TL</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tr-TR"/>
                    </a:p>
                  </a:txBody>
                  <a:tcPr/>
                </a:tc>
                <a:extLst>
                  <a:ext uri="{0D108BD9-81ED-4DB2-BD59-A6C34878D82A}">
                    <a16:rowId xmlns:a16="http://schemas.microsoft.com/office/drawing/2014/main" val="10002"/>
                  </a:ext>
                </a:extLst>
              </a:tr>
              <a:tr h="702366">
                <a:tc vMerge="1">
                  <a:txBody>
                    <a:bodyPr/>
                    <a:lstStyle/>
                    <a:p>
                      <a:endParaRPr lang="tr-TR"/>
                    </a:p>
                  </a:txBody>
                  <a:tcPr/>
                </a:tc>
                <a:tc vMerge="1">
                  <a:txBody>
                    <a:bodyPr/>
                    <a:lstStyle/>
                    <a:p>
                      <a:endParaRPr lang="tr-TR"/>
                    </a:p>
                  </a:txBody>
                  <a:tcPr/>
                </a:tc>
                <a:tc>
                  <a:txBody>
                    <a:bodyPr/>
                    <a:lstStyle/>
                    <a:p>
                      <a:pPr algn="ctr" rtl="0" fontAlgn="ctr"/>
                      <a:endParaRPr lang="tr-TR" sz="1400" b="1" i="0" u="none" strike="noStrike" dirty="0">
                        <a:solidFill>
                          <a:schemeClr val="tx1"/>
                        </a:solidFill>
                        <a:effectLst/>
                        <a:latin typeface="Calibri" panose="020F0502020204030204" pitchFamily="34" charset="0"/>
                      </a:endParaRPr>
                    </a:p>
                    <a:p>
                      <a:pPr algn="ctr" rtl="0" fontAlgn="ctr"/>
                      <a:r>
                        <a:rPr lang="tr-TR" sz="1400" b="1" i="0" u="none" strike="noStrike" dirty="0">
                          <a:solidFill>
                            <a:schemeClr val="tx1"/>
                          </a:solidFill>
                          <a:effectLst/>
                          <a:latin typeface="Calibri" panose="020F0502020204030204" pitchFamily="34" charset="0"/>
                        </a:rPr>
                        <a:t>Prestijli Fuarlar</a:t>
                      </a:r>
                    </a:p>
                    <a:p>
                      <a:pPr algn="ctr" rtl="0" fontAlgn="ctr"/>
                      <a:r>
                        <a:rPr lang="tr-TR" sz="1400" b="1" i="0" u="none" strike="noStrike" dirty="0">
                          <a:solidFill>
                            <a:schemeClr val="tx1"/>
                          </a:solidFill>
                          <a:effectLst/>
                          <a:latin typeface="Calibri" panose="020F0502020204030204" pitchFamily="34" charset="0"/>
                        </a:rPr>
                        <a:t> (Milli / Bireysel Katılım)</a:t>
                      </a:r>
                    </a:p>
                    <a:p>
                      <a:pPr algn="ctr" rtl="0" fontAlgn="ct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472.000 TL</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tr-TR"/>
                    </a:p>
                  </a:txBody>
                  <a:tcPr/>
                </a:tc>
                <a:extLst>
                  <a:ext uri="{0D108BD9-81ED-4DB2-BD59-A6C34878D82A}">
                    <a16:rowId xmlns:a16="http://schemas.microsoft.com/office/drawing/2014/main" val="10003"/>
                  </a:ext>
                </a:extLst>
              </a:tr>
              <a:tr h="552263">
                <a:tc rowSpan="2">
                  <a:txBody>
                    <a:bodyPr/>
                    <a:lstStyle/>
                    <a:p>
                      <a:pPr marL="0" algn="ctr" defTabSz="914400" rtl="0" eaLnBrk="1" fontAlgn="ctr" latinLnBrk="0" hangingPunct="1"/>
                      <a:r>
                        <a:rPr lang="tr-TR" sz="1400" b="1" i="0" u="none" strike="noStrike" dirty="0">
                          <a:solidFill>
                            <a:schemeClr val="tx1"/>
                          </a:solidFill>
                          <a:effectLst/>
                          <a:latin typeface="Calibri" panose="020F0502020204030204" pitchFamily="34" charset="0"/>
                        </a:rPr>
                        <a:t>Türk </a:t>
                      </a:r>
                      <a:r>
                        <a:rPr lang="tr-TR" sz="1400" b="1" i="0" u="none" strike="noStrike" kern="1200" dirty="0">
                          <a:solidFill>
                            <a:schemeClr val="tx1"/>
                          </a:solidFill>
                          <a:effectLst/>
                          <a:latin typeface="Calibri" panose="020F0502020204030204" pitchFamily="34" charset="0"/>
                          <a:ea typeface="+mn-ea"/>
                          <a:cs typeface="+mn-cs"/>
                        </a:rPr>
                        <a:t>ihraç ürünlerinin, sektör/sektörlerin ve/veya katılımcıların ve/veya yurt dışı fuar organizasyonunun tanıtımı amacıyla yapılan faaliyetler</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1"/>
                    </a:solidFill>
                  </a:tcPr>
                </a:tc>
                <a:tc rowSpan="2">
                  <a:txBody>
                    <a:bodyPr/>
                    <a:lstStyle/>
                    <a:p>
                      <a:pPr algn="ctr" rtl="0" fontAlgn="ctr"/>
                      <a:r>
                        <a:rPr lang="tr-TR" sz="1400" b="1" i="0" u="none" strike="noStrike" dirty="0">
                          <a:solidFill>
                            <a:schemeClr val="tx1"/>
                          </a:solidFill>
                          <a:effectLst/>
                          <a:latin typeface="Calibri" panose="020F0502020204030204" pitchFamily="34" charset="0"/>
                        </a:rPr>
                        <a:t>75%</a:t>
                      </a:r>
                    </a:p>
                  </a:txBody>
                  <a:tcPr marL="60910"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Genel Ticaret Fuarı </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604.000 TL</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rtl="0" fontAlgn="ctr"/>
                      <a:r>
                        <a:rPr lang="tr-TR" sz="1400" b="1" i="0" u="none" strike="noStrike" dirty="0">
                          <a:solidFill>
                            <a:schemeClr val="tx1"/>
                          </a:solidFill>
                          <a:effectLst/>
                          <a:latin typeface="Calibri" panose="020F0502020204030204" pitchFamily="34" charset="0"/>
                        </a:rPr>
                        <a:t>Yetkilendirilmiş Yurt Dışı Fuar Organizatörleri</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1022201">
                <a:tc vMerge="1">
                  <a:txBody>
                    <a:bodyPr/>
                    <a:lstStyle/>
                    <a:p>
                      <a:endParaRPr lang="tr-TR"/>
                    </a:p>
                  </a:txBody>
                  <a:tcPr/>
                </a:tc>
                <a:tc vMerge="1">
                  <a:txBody>
                    <a:bodyPr/>
                    <a:lstStyle/>
                    <a:p>
                      <a:endParaRPr lang="tr-TR"/>
                    </a:p>
                  </a:txBody>
                  <a:tcPr/>
                </a:tc>
                <a:tc>
                  <a:txBody>
                    <a:bodyPr/>
                    <a:lstStyle/>
                    <a:p>
                      <a:pPr algn="ctr" rtl="0" fontAlgn="ctr"/>
                      <a:r>
                        <a:rPr lang="tr-TR" sz="1400" b="1" i="0" u="none" strike="noStrike" dirty="0" err="1">
                          <a:solidFill>
                            <a:schemeClr val="tx1"/>
                          </a:solidFill>
                          <a:effectLst/>
                          <a:latin typeface="Calibri" panose="020F0502020204030204" pitchFamily="34" charset="0"/>
                        </a:rPr>
                        <a:t>Sektörel</a:t>
                      </a:r>
                      <a:r>
                        <a:rPr lang="tr-TR" sz="1400" b="1" i="0" u="none" strike="noStrike" dirty="0">
                          <a:solidFill>
                            <a:schemeClr val="tx1"/>
                          </a:solidFill>
                          <a:effectLst/>
                          <a:latin typeface="Calibri" panose="020F0502020204030204" pitchFamily="34" charset="0"/>
                        </a:rPr>
                        <a:t> Fuarlar</a:t>
                      </a: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tr-TR" sz="1400" b="1" i="0" u="none" strike="noStrike" dirty="0">
                          <a:solidFill>
                            <a:schemeClr val="tx1"/>
                          </a:solidFill>
                          <a:effectLst/>
                          <a:latin typeface="Calibri" panose="020F0502020204030204" pitchFamily="34" charset="0"/>
                        </a:rPr>
                        <a:t>947.000 TL + (604.000 TL İlave Tanıtım Desteği)</a:t>
                      </a:r>
                      <a:br>
                        <a:rPr lang="tr-TR" sz="1400" b="1" i="0" u="none" strike="noStrike" dirty="0">
                          <a:solidFill>
                            <a:schemeClr val="tx1"/>
                          </a:solidFill>
                          <a:effectLst/>
                          <a:latin typeface="Calibri" panose="020F0502020204030204" pitchFamily="34" charset="0"/>
                        </a:rPr>
                      </a:br>
                      <a:endParaRPr lang="tr-TR" sz="1400" b="1" i="0" u="none" strike="noStrike" dirty="0">
                        <a:solidFill>
                          <a:schemeClr val="tx1"/>
                        </a:solidFill>
                        <a:effectLst/>
                        <a:latin typeface="Calibri" panose="020F0502020204030204" pitchFamily="34" charset="0"/>
                      </a:endParaRPr>
                    </a:p>
                  </a:txBody>
                  <a:tcPr marL="6768" marR="6768" marT="67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tr-T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9688533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8664" y="1802196"/>
            <a:ext cx="2326770" cy="716828"/>
          </a:xfrm>
        </p:spPr>
        <p:txBody>
          <a:bodyPr/>
          <a:lstStyle/>
          <a:p>
            <a:r>
              <a:rPr lang="tr-TR" sz="2200" b="1" dirty="0"/>
              <a:t>HEDEF ÜLKELER (17)</a:t>
            </a:r>
          </a:p>
        </p:txBody>
      </p:sp>
      <p:sp>
        <p:nvSpPr>
          <p:cNvPr id="4" name="Slayt Numarası Yer Tutucusu 3"/>
          <p:cNvSpPr>
            <a:spLocks noGrp="1"/>
          </p:cNvSpPr>
          <p:nvPr>
            <p:ph type="sldNum" sz="quarter" idx="4294967295"/>
          </p:nvPr>
        </p:nvSpPr>
        <p:spPr>
          <a:xfrm>
            <a:off x="8572500" y="6524625"/>
            <a:ext cx="571500" cy="252413"/>
          </a:xfrm>
          <a:prstGeom prst="rect">
            <a:avLst/>
          </a:prstGeom>
        </p:spPr>
        <p:txBody>
          <a:bodyPr/>
          <a:lstStyle/>
          <a:p>
            <a:pPr>
              <a:defRPr/>
            </a:pPr>
            <a:fld id="{AD1C5CF6-98F3-437A-B6F2-E85F9FF3CE2A}" type="slidenum">
              <a:rPr lang="en-US" altLang="tr-TR" smtClean="0"/>
              <a:pPr>
                <a:defRPr/>
              </a:pPr>
              <a:t>9</a:t>
            </a:fld>
            <a:endParaRPr lang="en-US" altLang="tr-TR"/>
          </a:p>
        </p:txBody>
      </p:sp>
      <p:sp>
        <p:nvSpPr>
          <p:cNvPr id="5" name="Dikdörtgen 4"/>
          <p:cNvSpPr/>
          <p:nvPr/>
        </p:nvSpPr>
        <p:spPr>
          <a:xfrm>
            <a:off x="2122215" y="216595"/>
            <a:ext cx="6439497" cy="646331"/>
          </a:xfrm>
          <a:prstGeom prst="rect">
            <a:avLst/>
          </a:prstGeom>
        </p:spPr>
        <p:txBody>
          <a:bodyPr wrap="square">
            <a:spAutoFit/>
          </a:bodyPr>
          <a:lstStyle/>
          <a:p>
            <a:r>
              <a:rPr lang="tr-TR" sz="3600" b="1" dirty="0">
                <a:solidFill>
                  <a:prstClr val="white"/>
                </a:solidFill>
                <a:effectLst>
                  <a:outerShdw blurRad="50800" dist="38100" dir="18900000" algn="bl" rotWithShape="0">
                    <a:srgbClr val="4D968B">
                      <a:alpha val="40000"/>
                    </a:srgbClr>
                  </a:outerShdw>
                </a:effectLst>
                <a:latin typeface="Calibri"/>
              </a:rPr>
              <a:t>YURT DIŞI FUAR DESTEĞİ</a:t>
            </a:r>
            <a:endParaRPr lang="tr-TR" sz="3600" dirty="0">
              <a:solidFill>
                <a:prstClr val="black"/>
              </a:solidFill>
            </a:endParaRPr>
          </a:p>
        </p:txBody>
      </p:sp>
      <p:sp>
        <p:nvSpPr>
          <p:cNvPr id="6" name="Rectangle 4"/>
          <p:cNvSpPr>
            <a:spLocks noChangeArrowheads="1"/>
          </p:cNvSpPr>
          <p:nvPr/>
        </p:nvSpPr>
        <p:spPr bwMode="auto">
          <a:xfrm>
            <a:off x="537646" y="892116"/>
            <a:ext cx="8758754" cy="8371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pPr>
              <a:spcBef>
                <a:spcPct val="0"/>
              </a:spcBef>
              <a:buClrTx/>
              <a:buFontTx/>
              <a:buNone/>
            </a:pPr>
            <a:r>
              <a:rPr kumimoji="0" lang="tr-TR"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rPr>
              <a:t>2020-2021 YILLARI İÇİN HEDEF ÜLKELER</a:t>
            </a:r>
            <a:endParaRPr kumimoji="0" lang="en-US"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endParaRPr>
          </a:p>
          <a:p>
            <a:pPr algn="ctr" eaLnBrk="1" hangingPunct="1">
              <a:buClrTx/>
              <a:buFontTx/>
              <a:buNone/>
            </a:pPr>
            <a:endParaRPr kumimoji="0" lang="fr-FR" altLang="tr-TR" sz="2200" b="1" dirty="0">
              <a:solidFill>
                <a:srgbClr val="0070C0"/>
              </a:solidFill>
              <a:effectLst>
                <a:outerShdw blurRad="38100" dist="38100" dir="2700000" algn="tl">
                  <a:srgbClr val="000000">
                    <a:alpha val="43137"/>
                  </a:srgbClr>
                </a:outerShdw>
              </a:effectLst>
              <a:latin typeface="Tahoma" panose="020B0604030504040204" pitchFamily="34" charset="0"/>
              <a:cs typeface="Tahoma" panose="020B0604030504040204" pitchFamily="34" charset="0"/>
            </a:endParaRPr>
          </a:p>
        </p:txBody>
      </p:sp>
      <p:sp>
        <p:nvSpPr>
          <p:cNvPr id="7" name="Rectangle 5"/>
          <p:cNvSpPr>
            <a:spLocks noChangeArrowheads="1"/>
          </p:cNvSpPr>
          <p:nvPr/>
        </p:nvSpPr>
        <p:spPr bwMode="auto">
          <a:xfrm>
            <a:off x="460621" y="2478696"/>
            <a:ext cx="1712619" cy="3508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r>
              <a:rPr lang="tr-TR" sz="1800" dirty="0"/>
              <a:t>ABD</a:t>
            </a:r>
          </a:p>
          <a:p>
            <a:r>
              <a:rPr lang="tr-TR" sz="1800" dirty="0"/>
              <a:t>Brezilya</a:t>
            </a:r>
          </a:p>
          <a:p>
            <a:r>
              <a:rPr lang="tr-TR" sz="1800" dirty="0"/>
              <a:t>Çin</a:t>
            </a:r>
          </a:p>
          <a:p>
            <a:r>
              <a:rPr lang="tr-TR" sz="1800" dirty="0"/>
              <a:t>Etiyopya</a:t>
            </a:r>
          </a:p>
          <a:p>
            <a:r>
              <a:rPr lang="tr-TR" sz="1800" dirty="0"/>
              <a:t>Fas</a:t>
            </a:r>
          </a:p>
          <a:p>
            <a:r>
              <a:rPr lang="tr-TR" sz="1800" dirty="0"/>
              <a:t>Güney Kore</a:t>
            </a:r>
          </a:p>
          <a:p>
            <a:r>
              <a:rPr lang="tr-TR" sz="1800" dirty="0"/>
              <a:t>Güney Afrika</a:t>
            </a:r>
          </a:p>
          <a:p>
            <a:r>
              <a:rPr lang="tr-TR" sz="1800" dirty="0"/>
              <a:t>Hindistan</a:t>
            </a:r>
          </a:p>
          <a:p>
            <a:endParaRPr lang="tr-TR" sz="1600" dirty="0">
              <a:solidFill>
                <a:srgbClr val="FF0000"/>
              </a:solidFill>
            </a:endParaRPr>
          </a:p>
          <a:p>
            <a:pPr eaLnBrk="1" hangingPunct="1">
              <a:buClrTx/>
              <a:buFontTx/>
              <a:buNone/>
            </a:pPr>
            <a:endParaRPr kumimoji="0" lang="tr-TR" altLang="tr-TR" dirty="0">
              <a:latin typeface="Arial Unicode MS" panose="020B0604020202020204" pitchFamily="34" charset="-128"/>
            </a:endParaRPr>
          </a:p>
        </p:txBody>
      </p:sp>
      <p:sp>
        <p:nvSpPr>
          <p:cNvPr id="9" name="Altbilgi Yer Tutucusu 2"/>
          <p:cNvSpPr txBox="1">
            <a:spLocks/>
          </p:cNvSpPr>
          <p:nvPr/>
        </p:nvSpPr>
        <p:spPr>
          <a:xfrm>
            <a:off x="152400" y="6553200"/>
            <a:ext cx="91440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defTabSz="914400">
              <a:defRPr/>
            </a:pPr>
            <a:r>
              <a:rPr lang="tr-TR" sz="1400" dirty="0"/>
              <a:t>Ticaret Bakanlığı (www.ticaret.gov.tr) -İhracat Genel Müdürlüğü</a:t>
            </a:r>
          </a:p>
        </p:txBody>
      </p:sp>
      <p:pic>
        <p:nvPicPr>
          <p:cNvPr id="10" name="Resim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51" y="-47154"/>
            <a:ext cx="1153921" cy="1153921"/>
          </a:xfrm>
          <a:prstGeom prst="ellipse">
            <a:avLst/>
          </a:prstGeom>
          <a:solidFill>
            <a:schemeClr val="bg1"/>
          </a:solidFill>
          <a:ln>
            <a:noFill/>
          </a:ln>
          <a:effectLst>
            <a:softEdge rad="112500"/>
          </a:effectLst>
        </p:spPr>
      </p:pic>
      <p:sp>
        <p:nvSpPr>
          <p:cNvPr id="13" name="Rectangle 5"/>
          <p:cNvSpPr>
            <a:spLocks noChangeArrowheads="1"/>
          </p:cNvSpPr>
          <p:nvPr/>
        </p:nvSpPr>
        <p:spPr bwMode="auto">
          <a:xfrm>
            <a:off x="2061232" y="2478696"/>
            <a:ext cx="2578573" cy="38410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accent1"/>
              </a:buClr>
              <a:buFont typeface="Wingdings" panose="05000000000000000000" pitchFamily="2" charset="2"/>
              <a:buChar char="§"/>
              <a:defRPr kumimoji="1" sz="2800">
                <a:solidFill>
                  <a:schemeClr val="tx1"/>
                </a:solidFill>
                <a:latin typeface="Arial" panose="020B0604020202020204" pitchFamily="34" charset="0"/>
              </a:defRPr>
            </a:lvl1pPr>
            <a:lvl2pPr marL="742950" indent="-285750">
              <a:spcBef>
                <a:spcPct val="20000"/>
              </a:spcBef>
              <a:buClr>
                <a:schemeClr val="accent1"/>
              </a:buClr>
              <a:buFont typeface="Arial" panose="020B0604020202020204" pitchFamily="34" charset="0"/>
              <a:buChar char="–"/>
              <a:defRPr kumimoji="1" sz="24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4pPr>
            <a:lvl5pPr marL="2057400" indent="-228600">
              <a:spcBef>
                <a:spcPct val="20000"/>
              </a:spcBef>
              <a:buClr>
                <a:schemeClr val="accent1"/>
              </a:buClr>
              <a:buFont typeface="Arial" panose="020B0604020202020204" pitchFamily="34" charset="0"/>
              <a:buChar char="»"/>
              <a:defRPr kumimoj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Arial" panose="020B0604020202020204" pitchFamily="34" charset="0"/>
              <a:buChar char="»"/>
              <a:defRPr kumimoji="1">
                <a:solidFill>
                  <a:schemeClr val="tx1"/>
                </a:solidFill>
                <a:latin typeface="Arial" panose="020B0604020202020204" pitchFamily="34" charset="0"/>
              </a:defRPr>
            </a:lvl9pPr>
          </a:lstStyle>
          <a:p>
            <a:r>
              <a:rPr lang="tr-TR" sz="1800" dirty="0"/>
              <a:t>İngiltere</a:t>
            </a:r>
          </a:p>
          <a:p>
            <a:r>
              <a:rPr lang="tr-TR" sz="1800" dirty="0"/>
              <a:t>Irak</a:t>
            </a:r>
          </a:p>
          <a:p>
            <a:r>
              <a:rPr lang="tr-TR" sz="1800" dirty="0"/>
              <a:t>Kenya</a:t>
            </a:r>
          </a:p>
          <a:p>
            <a:r>
              <a:rPr lang="tr-TR" sz="1800" dirty="0"/>
              <a:t>Japonya</a:t>
            </a:r>
          </a:p>
          <a:p>
            <a:r>
              <a:rPr lang="tr-TR" sz="1800" dirty="0"/>
              <a:t>Malezya</a:t>
            </a:r>
          </a:p>
          <a:p>
            <a:r>
              <a:rPr lang="tr-TR" sz="1800" dirty="0"/>
              <a:t>Meksika</a:t>
            </a:r>
          </a:p>
          <a:p>
            <a:r>
              <a:rPr lang="tr-TR" sz="1800" dirty="0"/>
              <a:t>Özbekistan</a:t>
            </a:r>
          </a:p>
          <a:p>
            <a:r>
              <a:rPr lang="tr-TR" sz="1800" dirty="0"/>
              <a:t>Rusya</a:t>
            </a:r>
          </a:p>
          <a:p>
            <a:r>
              <a:rPr lang="tr-TR" sz="1800" dirty="0"/>
              <a:t>Şili</a:t>
            </a:r>
          </a:p>
          <a:p>
            <a:endParaRPr lang="tr-TR" sz="1600" dirty="0">
              <a:solidFill>
                <a:srgbClr val="FF0000"/>
              </a:solidFill>
            </a:endParaRPr>
          </a:p>
          <a:p>
            <a:pPr eaLnBrk="1" hangingPunct="1">
              <a:buClrTx/>
              <a:buFontTx/>
              <a:buNone/>
            </a:pPr>
            <a:endParaRPr kumimoji="0" lang="tr-TR" altLang="tr-TR" dirty="0">
              <a:latin typeface="Arial Unicode MS" panose="020B0604020202020204" pitchFamily="34" charset="-128"/>
            </a:endParaRPr>
          </a:p>
        </p:txBody>
      </p:sp>
      <p:sp>
        <p:nvSpPr>
          <p:cNvPr id="14" name="Unvan 1"/>
          <p:cNvSpPr txBox="1">
            <a:spLocks/>
          </p:cNvSpPr>
          <p:nvPr/>
        </p:nvSpPr>
        <p:spPr bwMode="auto">
          <a:xfrm flipH="1">
            <a:off x="4724400" y="1309808"/>
            <a:ext cx="3670452" cy="8551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defTabSz="914400"/>
            <a:endParaRPr lang="tr-TR" sz="2200" b="1" dirty="0"/>
          </a:p>
        </p:txBody>
      </p:sp>
    </p:spTree>
    <p:extLst>
      <p:ext uri="{BB962C8B-B14F-4D97-AF65-F5344CB8AC3E}">
        <p14:creationId xmlns:p14="http://schemas.microsoft.com/office/powerpoint/2010/main" val="3109646805"/>
      </p:ext>
    </p:extLst>
  </p:cSld>
  <p:clrMapOvr>
    <a:masterClrMapping/>
  </p:clrMapOvr>
  <p:transition spd="med">
    <p:fade/>
  </p:transition>
</p:sld>
</file>

<file path=ppt/theme/theme1.xml><?xml version="1.0" encoding="utf-8"?>
<a:theme xmlns:a="http://schemas.openxmlformats.org/drawingml/2006/main" name="Theme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12725</TotalTime>
  <Words>3888</Words>
  <Application>Microsoft Office PowerPoint</Application>
  <PresentationFormat>Ekran Gösterisi (4:3)</PresentationFormat>
  <Paragraphs>605</Paragraphs>
  <Slides>17</Slides>
  <Notes>17</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17</vt:i4>
      </vt:variant>
    </vt:vector>
  </HeadingPairs>
  <TitlesOfParts>
    <vt:vector size="26" baseType="lpstr">
      <vt:lpstr>Arial</vt:lpstr>
      <vt:lpstr>Arial Narrow</vt:lpstr>
      <vt:lpstr>Arial Tur</vt:lpstr>
      <vt:lpstr>Arial Unicode MS</vt:lpstr>
      <vt:lpstr>Calibri</vt:lpstr>
      <vt:lpstr>Tahoma</vt:lpstr>
      <vt:lpstr>Times New Roman</vt:lpstr>
      <vt:lpstr>Wingdings</vt:lpstr>
      <vt:lpstr>Theme1</vt:lpstr>
      <vt:lpstr>PowerPoint Sunusu</vt:lpstr>
      <vt:lpstr>PowerPoint Sunusu</vt:lpstr>
      <vt:lpstr>PowerPoint Sunusu</vt:lpstr>
      <vt:lpstr>PowerPoint Sunusu</vt:lpstr>
      <vt:lpstr>PowerPoint Sunusu</vt:lpstr>
      <vt:lpstr> YURT DIŞI FUAR DESTEĞİ 4  </vt:lpstr>
      <vt:lpstr>PowerPoint Sunusu</vt:lpstr>
      <vt:lpstr>PowerPoint Sunusu</vt:lpstr>
      <vt:lpstr>HEDEF ÜLKELER (17)</vt:lpstr>
      <vt:lpstr>HEDEF ÜLKELER (24)</vt:lpstr>
      <vt:lpstr>PowerPoint Sunusu</vt:lpstr>
      <vt:lpstr>PowerPoint Sunusu</vt:lpstr>
      <vt:lpstr>PowerPoint Sunusu</vt:lpstr>
      <vt:lpstr>PowerPoint Sunusu</vt:lpstr>
      <vt:lpstr>PowerPoint Sunusu</vt:lpstr>
      <vt:lpstr>NOTLAR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Woca</dc:creator>
  <cp:lastModifiedBy>Halise Büşra ÜNSAL</cp:lastModifiedBy>
  <cp:revision>1245</cp:revision>
  <cp:lastPrinted>2020-06-30T11:04:57Z</cp:lastPrinted>
  <dcterms:created xsi:type="dcterms:W3CDTF">2012-03-02T01:46:24Z</dcterms:created>
  <dcterms:modified xsi:type="dcterms:W3CDTF">2021-11-19T06:53:56Z</dcterms:modified>
</cp:coreProperties>
</file>